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media1.m4v" ContentType="video/unknown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  <p:sldId id="527" r:id="rId279"/>
    <p:sldId id="528" r:id="rId280"/>
    <p:sldId id="529" r:id="rId281"/>
    <p:sldId id="530" r:id="rId282"/>
    <p:sldId id="531" r:id="rId283"/>
    <p:sldId id="532" r:id="rId284"/>
    <p:sldId id="533" r:id="rId285"/>
    <p:sldId id="534" r:id="rId286"/>
    <p:sldId id="535" r:id="rId287"/>
    <p:sldId id="536" r:id="rId288"/>
    <p:sldId id="537" r:id="rId289"/>
    <p:sldId id="538" r:id="rId290"/>
    <p:sldId id="539" r:id="rId291"/>
    <p:sldId id="540" r:id="rId292"/>
    <p:sldId id="541" r:id="rId293"/>
    <p:sldId id="542" r:id="rId294"/>
    <p:sldId id="543" r:id="rId295"/>
    <p:sldId id="544" r:id="rId296"/>
    <p:sldId id="545" r:id="rId297"/>
    <p:sldId id="546" r:id="rId298"/>
    <p:sldId id="547" r:id="rId299"/>
    <p:sldId id="548" r:id="rId300"/>
    <p:sldId id="549" r:id="rId301"/>
    <p:sldId id="550" r:id="rId302"/>
    <p:sldId id="551" r:id="rId303"/>
    <p:sldId id="552" r:id="rId304"/>
  </p:sldIdLst>
  <p:sldSz cx="10160000" cy="762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838200" algn="l"/>
      </a:tabLst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457200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838200" algn="l"/>
      </a:tabLst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457200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838200" algn="l"/>
      </a:tabLst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457200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838200" algn="l"/>
      </a:tabLst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457200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838200" algn="l"/>
      </a:tabLst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457200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838200" algn="l"/>
      </a:tabLst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457200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838200" algn="l"/>
      </a:tabLst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457200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838200" algn="l"/>
      </a:tabLst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457200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838200" algn="l"/>
      </a:tabLst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Times"/>
          <a:ea typeface="Times"/>
          <a:cs typeface="Time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Relationship Id="rId250" Type="http://schemas.openxmlformats.org/officeDocument/2006/relationships/slide" Target="slides/slide243.xml"/><Relationship Id="rId251" Type="http://schemas.openxmlformats.org/officeDocument/2006/relationships/slide" Target="slides/slide244.xml"/><Relationship Id="rId252" Type="http://schemas.openxmlformats.org/officeDocument/2006/relationships/slide" Target="slides/slide245.xml"/><Relationship Id="rId253" Type="http://schemas.openxmlformats.org/officeDocument/2006/relationships/slide" Target="slides/slide246.xml"/><Relationship Id="rId254" Type="http://schemas.openxmlformats.org/officeDocument/2006/relationships/slide" Target="slides/slide247.xml"/><Relationship Id="rId255" Type="http://schemas.openxmlformats.org/officeDocument/2006/relationships/slide" Target="slides/slide248.xml"/><Relationship Id="rId256" Type="http://schemas.openxmlformats.org/officeDocument/2006/relationships/slide" Target="slides/slide249.xml"/><Relationship Id="rId257" Type="http://schemas.openxmlformats.org/officeDocument/2006/relationships/slide" Target="slides/slide250.xml"/><Relationship Id="rId258" Type="http://schemas.openxmlformats.org/officeDocument/2006/relationships/slide" Target="slides/slide251.xml"/><Relationship Id="rId259" Type="http://schemas.openxmlformats.org/officeDocument/2006/relationships/slide" Target="slides/slide252.xml"/><Relationship Id="rId260" Type="http://schemas.openxmlformats.org/officeDocument/2006/relationships/slide" Target="slides/slide253.xml"/><Relationship Id="rId261" Type="http://schemas.openxmlformats.org/officeDocument/2006/relationships/slide" Target="slides/slide254.xml"/><Relationship Id="rId262" Type="http://schemas.openxmlformats.org/officeDocument/2006/relationships/slide" Target="slides/slide255.xml"/><Relationship Id="rId263" Type="http://schemas.openxmlformats.org/officeDocument/2006/relationships/slide" Target="slides/slide256.xml"/><Relationship Id="rId264" Type="http://schemas.openxmlformats.org/officeDocument/2006/relationships/slide" Target="slides/slide257.xml"/><Relationship Id="rId265" Type="http://schemas.openxmlformats.org/officeDocument/2006/relationships/slide" Target="slides/slide258.xml"/><Relationship Id="rId266" Type="http://schemas.openxmlformats.org/officeDocument/2006/relationships/slide" Target="slides/slide259.xml"/><Relationship Id="rId267" Type="http://schemas.openxmlformats.org/officeDocument/2006/relationships/slide" Target="slides/slide260.xml"/><Relationship Id="rId268" Type="http://schemas.openxmlformats.org/officeDocument/2006/relationships/slide" Target="slides/slide261.xml"/><Relationship Id="rId269" Type="http://schemas.openxmlformats.org/officeDocument/2006/relationships/slide" Target="slides/slide262.xml"/><Relationship Id="rId270" Type="http://schemas.openxmlformats.org/officeDocument/2006/relationships/slide" Target="slides/slide263.xml"/><Relationship Id="rId271" Type="http://schemas.openxmlformats.org/officeDocument/2006/relationships/slide" Target="slides/slide264.xml"/><Relationship Id="rId272" Type="http://schemas.openxmlformats.org/officeDocument/2006/relationships/slide" Target="slides/slide265.xml"/><Relationship Id="rId273" Type="http://schemas.openxmlformats.org/officeDocument/2006/relationships/slide" Target="slides/slide266.xml"/><Relationship Id="rId274" Type="http://schemas.openxmlformats.org/officeDocument/2006/relationships/slide" Target="slides/slide267.xml"/><Relationship Id="rId275" Type="http://schemas.openxmlformats.org/officeDocument/2006/relationships/slide" Target="slides/slide268.xml"/><Relationship Id="rId276" Type="http://schemas.openxmlformats.org/officeDocument/2006/relationships/slide" Target="slides/slide269.xml"/><Relationship Id="rId277" Type="http://schemas.openxmlformats.org/officeDocument/2006/relationships/slide" Target="slides/slide270.xml"/><Relationship Id="rId278" Type="http://schemas.openxmlformats.org/officeDocument/2006/relationships/slide" Target="slides/slide271.xml"/><Relationship Id="rId279" Type="http://schemas.openxmlformats.org/officeDocument/2006/relationships/slide" Target="slides/slide272.xml"/><Relationship Id="rId280" Type="http://schemas.openxmlformats.org/officeDocument/2006/relationships/slide" Target="slides/slide273.xml"/><Relationship Id="rId281" Type="http://schemas.openxmlformats.org/officeDocument/2006/relationships/slide" Target="slides/slide274.xml"/><Relationship Id="rId282" Type="http://schemas.openxmlformats.org/officeDocument/2006/relationships/slide" Target="slides/slide275.xml"/><Relationship Id="rId283" Type="http://schemas.openxmlformats.org/officeDocument/2006/relationships/slide" Target="slides/slide276.xml"/><Relationship Id="rId284" Type="http://schemas.openxmlformats.org/officeDocument/2006/relationships/slide" Target="slides/slide277.xml"/><Relationship Id="rId285" Type="http://schemas.openxmlformats.org/officeDocument/2006/relationships/slide" Target="slides/slide278.xml"/><Relationship Id="rId286" Type="http://schemas.openxmlformats.org/officeDocument/2006/relationships/slide" Target="slides/slide279.xml"/><Relationship Id="rId287" Type="http://schemas.openxmlformats.org/officeDocument/2006/relationships/slide" Target="slides/slide280.xml"/><Relationship Id="rId288" Type="http://schemas.openxmlformats.org/officeDocument/2006/relationships/slide" Target="slides/slide281.xml"/><Relationship Id="rId289" Type="http://schemas.openxmlformats.org/officeDocument/2006/relationships/slide" Target="slides/slide282.xml"/><Relationship Id="rId290" Type="http://schemas.openxmlformats.org/officeDocument/2006/relationships/slide" Target="slides/slide283.xml"/><Relationship Id="rId291" Type="http://schemas.openxmlformats.org/officeDocument/2006/relationships/slide" Target="slides/slide284.xml"/><Relationship Id="rId292" Type="http://schemas.openxmlformats.org/officeDocument/2006/relationships/slide" Target="slides/slide285.xml"/><Relationship Id="rId293" Type="http://schemas.openxmlformats.org/officeDocument/2006/relationships/slide" Target="slides/slide286.xml"/><Relationship Id="rId294" Type="http://schemas.openxmlformats.org/officeDocument/2006/relationships/slide" Target="slides/slide287.xml"/><Relationship Id="rId295" Type="http://schemas.openxmlformats.org/officeDocument/2006/relationships/slide" Target="slides/slide288.xml"/><Relationship Id="rId296" Type="http://schemas.openxmlformats.org/officeDocument/2006/relationships/slide" Target="slides/slide289.xml"/><Relationship Id="rId297" Type="http://schemas.openxmlformats.org/officeDocument/2006/relationships/slide" Target="slides/slide290.xml"/><Relationship Id="rId298" Type="http://schemas.openxmlformats.org/officeDocument/2006/relationships/slide" Target="slides/slide291.xml"/><Relationship Id="rId299" Type="http://schemas.openxmlformats.org/officeDocument/2006/relationships/slide" Target="slides/slide292.xml"/><Relationship Id="rId300" Type="http://schemas.openxmlformats.org/officeDocument/2006/relationships/slide" Target="slides/slide293.xml"/><Relationship Id="rId301" Type="http://schemas.openxmlformats.org/officeDocument/2006/relationships/slide" Target="slides/slide294.xml"/><Relationship Id="rId302" Type="http://schemas.openxmlformats.org/officeDocument/2006/relationships/slide" Target="slides/slide295.xml"/><Relationship Id="rId303" Type="http://schemas.openxmlformats.org/officeDocument/2006/relationships/slide" Target="slides/slide296.xml"/><Relationship Id="rId304" Type="http://schemas.openxmlformats.org/officeDocument/2006/relationships/slide" Target="slides/slide29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body" sz="half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 anchor="ctr"/>
          <a:lstStyle>
            <a:lvl1pPr marL="641709" indent="-387709" algn="l">
              <a:spcBef>
                <a:spcPts val="3100"/>
              </a:spcBef>
              <a:buSzPct val="171000"/>
              <a:buChar char="•"/>
              <a:tabLst>
                <a:tab pos="1143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7309" indent="-387709" algn="l">
              <a:spcBef>
                <a:spcPts val="3100"/>
              </a:spcBef>
              <a:buSzPct val="171000"/>
              <a:buChar char="•"/>
              <a:tabLst>
                <a:tab pos="14986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40209" indent="-387709" algn="l">
              <a:spcBef>
                <a:spcPts val="3100"/>
              </a:spcBef>
              <a:buSzPct val="171000"/>
              <a:buChar char="•"/>
              <a:tabLst>
                <a:tab pos="1841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83109" indent="-387709" algn="l">
              <a:spcBef>
                <a:spcPts val="3100"/>
              </a:spcBef>
              <a:buSzPct val="171000"/>
              <a:buChar char="•"/>
              <a:tabLst>
                <a:tab pos="21844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709" indent="-387709" algn="l">
              <a:spcBef>
                <a:spcPts val="3100"/>
              </a:spcBef>
              <a:buSzPct val="171000"/>
              <a:buChar char="•"/>
              <a:tabLst>
                <a:tab pos="2540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6057900" y="2159000"/>
            <a:ext cx="3111500" cy="4470400"/>
          </a:xfrm>
          <a:prstGeom prst="rect">
            <a:avLst/>
          </a:prstGeom>
        </p:spPr>
        <p:txBody>
          <a:bodyPr anchor="ctr"/>
          <a:lstStyle>
            <a:lvl1pPr marL="641709" indent="-387709" algn="l">
              <a:spcBef>
                <a:spcPts val="3100"/>
              </a:spcBef>
              <a:buSzPct val="171000"/>
              <a:buChar char="•"/>
              <a:tabLst>
                <a:tab pos="1143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7309" indent="-387709" algn="l">
              <a:spcBef>
                <a:spcPts val="3100"/>
              </a:spcBef>
              <a:buSzPct val="171000"/>
              <a:buChar char="•"/>
              <a:tabLst>
                <a:tab pos="14986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40209" indent="-387709" algn="l">
              <a:spcBef>
                <a:spcPts val="3100"/>
              </a:spcBef>
              <a:buSzPct val="171000"/>
              <a:buChar char="•"/>
              <a:tabLst>
                <a:tab pos="1841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83109" indent="-387709" algn="l">
              <a:spcBef>
                <a:spcPts val="3100"/>
              </a:spcBef>
              <a:buSzPct val="171000"/>
              <a:buChar char="•"/>
              <a:tabLst>
                <a:tab pos="21844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709" indent="-387709" algn="l">
              <a:spcBef>
                <a:spcPts val="3100"/>
              </a:spcBef>
              <a:buSzPct val="171000"/>
              <a:buChar char="•"/>
              <a:tabLst>
                <a:tab pos="2540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723900" y="6248400"/>
            <a:ext cx="1816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500"/>
              </a:lnSpc>
              <a:tabLst>
                <a:tab pos="914400" algn="l"/>
                <a:tab pos="1828800" algn="l"/>
                <a:tab pos="18288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08" name="Shape 108"/>
          <p:cNvSpPr/>
          <p:nvPr/>
        </p:nvSpPr>
        <p:spPr>
          <a:xfrm>
            <a:off x="3159759" y="6438900"/>
            <a:ext cx="2806701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000"/>
              </a:lnSpc>
              <a:tabLst>
                <a:tab pos="914400" algn="l"/>
                <a:tab pos="1828800" algn="l"/>
                <a:tab pos="2743200" algn="l"/>
                <a:tab pos="2819400" algn="l"/>
              </a:tabLst>
              <a:defRPr sz="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©Brian R. Moore 2003</a:t>
            </a:r>
          </a:p>
        </p:txBody>
      </p:sp>
      <p:sp>
        <p:nvSpPr>
          <p:cNvPr id="109" name="Shape 109"/>
          <p:cNvSpPr/>
          <p:nvPr>
            <p:ph type="title"/>
          </p:nvPr>
        </p:nvSpPr>
        <p:spPr>
          <a:xfrm>
            <a:off x="596900" y="0"/>
            <a:ext cx="7951470" cy="2362200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ts val="52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  <a:defRPr sz="4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711200" y="2019300"/>
            <a:ext cx="7703820" cy="4843780"/>
          </a:xfrm>
          <a:prstGeom prst="rect">
            <a:avLst/>
          </a:prstGeom>
        </p:spPr>
        <p:txBody>
          <a:bodyPr/>
          <a:lstStyle>
            <a:lvl1pPr marL="355600" indent="-355600" algn="l">
              <a:lnSpc>
                <a:spcPts val="3800"/>
              </a:lnSpc>
              <a:spcBef>
                <a:spcPts val="800"/>
              </a:spcBef>
              <a:buSzPct val="100000"/>
              <a:buChar char="•"/>
              <a:tabLst>
                <a:tab pos="304800" algn="l"/>
                <a:tab pos="876300" algn="l"/>
                <a:tab pos="1790700" algn="l"/>
                <a:tab pos="2705100" algn="l"/>
                <a:tab pos="3619500" algn="l"/>
                <a:tab pos="4533900" algn="l"/>
                <a:tab pos="5448300" algn="l"/>
                <a:tab pos="6362700" algn="l"/>
                <a:tab pos="7277100" algn="l"/>
              </a:tabLst>
              <a:defRPr sz="3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774700" indent="-317500" algn="l">
              <a:lnSpc>
                <a:spcPts val="3300"/>
              </a:lnSpc>
              <a:spcBef>
                <a:spcPts val="600"/>
              </a:spcBef>
              <a:buSzPct val="100000"/>
              <a:buChar char="–"/>
              <a:tabLst>
                <a:tab pos="11938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</a:tabLst>
              <a:defRPr sz="2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160809" indent="-246409" algn="l">
              <a:spcBef>
                <a:spcPts val="500"/>
              </a:spcBef>
              <a:buSzPct val="100000"/>
              <a:buChar char="•"/>
              <a:tabLst>
                <a:tab pos="1752600" algn="l"/>
                <a:tab pos="1981200" algn="l"/>
                <a:tab pos="2667000" algn="l"/>
                <a:tab pos="3581400" algn="l"/>
                <a:tab pos="4495800" algn="l"/>
                <a:tab pos="5410200" algn="l"/>
                <a:tab pos="6324600" algn="l"/>
                <a:tab pos="7239000" algn="l"/>
                <a:tab pos="8153400" algn="l"/>
              </a:tabLst>
              <a:def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638300" indent="-266700" algn="l">
              <a:lnSpc>
                <a:spcPts val="2400"/>
              </a:lnSpc>
              <a:spcBef>
                <a:spcPts val="400"/>
              </a:spcBef>
              <a:buSzPct val="100000"/>
              <a:buChar char="–"/>
              <a:tabLst>
                <a:tab pos="2235200" algn="l"/>
                <a:tab pos="2921000" algn="l"/>
                <a:tab pos="3149600" algn="l"/>
                <a:tab pos="4064000" algn="l"/>
                <a:tab pos="4978400" algn="l"/>
                <a:tab pos="5892800" algn="l"/>
                <a:tab pos="6807200" algn="l"/>
                <a:tab pos="7721600" algn="l"/>
                <a:tab pos="86360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095500" indent="-266700" algn="l">
              <a:lnSpc>
                <a:spcPts val="2400"/>
              </a:lnSpc>
              <a:spcBef>
                <a:spcPts val="0"/>
              </a:spcBef>
              <a:buSzPct val="100000"/>
              <a:buChar char="»"/>
              <a:tabLst>
                <a:tab pos="2692400" algn="l"/>
                <a:tab pos="3606800" algn="l"/>
                <a:tab pos="3835400" algn="l"/>
                <a:tab pos="4521200" algn="l"/>
                <a:tab pos="5435600" algn="l"/>
                <a:tab pos="6350000" algn="l"/>
                <a:tab pos="7264400" algn="l"/>
                <a:tab pos="8178800" algn="l"/>
                <a:tab pos="90932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xfrm>
            <a:off x="8148319" y="6545580"/>
            <a:ext cx="266701" cy="304801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1500"/>
              </a:lnSpc>
              <a:tabLst>
                <a:tab pos="914400" algn="l"/>
                <a:tab pos="1828800" algn="l"/>
              </a:tabLst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723900" y="6248400"/>
            <a:ext cx="1816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500"/>
              </a:lnSpc>
              <a:tabLst>
                <a:tab pos="914400" algn="l"/>
                <a:tab pos="1828800" algn="l"/>
                <a:tab pos="18288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19" name="Shape 119"/>
          <p:cNvSpPr/>
          <p:nvPr/>
        </p:nvSpPr>
        <p:spPr>
          <a:xfrm>
            <a:off x="3159759" y="6248400"/>
            <a:ext cx="2806701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500"/>
              </a:lnSpc>
              <a:tabLst>
                <a:tab pos="914400" algn="l"/>
                <a:tab pos="1828800" algn="l"/>
                <a:tab pos="2743200" algn="l"/>
                <a:tab pos="28194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596900" y="0"/>
            <a:ext cx="7951470" cy="2362200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ts val="52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  <a:defRPr sz="4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xfrm>
            <a:off x="711200" y="2019300"/>
            <a:ext cx="7703820" cy="4843780"/>
          </a:xfrm>
          <a:prstGeom prst="rect">
            <a:avLst/>
          </a:prstGeom>
        </p:spPr>
        <p:txBody>
          <a:bodyPr/>
          <a:lstStyle>
            <a:lvl1pPr marL="355600" indent="-355600" algn="l">
              <a:lnSpc>
                <a:spcPts val="3800"/>
              </a:lnSpc>
              <a:spcBef>
                <a:spcPts val="800"/>
              </a:spcBef>
              <a:buSzPct val="100000"/>
              <a:buChar char="•"/>
              <a:tabLst>
                <a:tab pos="304800" algn="l"/>
                <a:tab pos="876300" algn="l"/>
                <a:tab pos="1790700" algn="l"/>
                <a:tab pos="2705100" algn="l"/>
                <a:tab pos="3619500" algn="l"/>
                <a:tab pos="4533900" algn="l"/>
                <a:tab pos="5448300" algn="l"/>
                <a:tab pos="6362700" algn="l"/>
                <a:tab pos="7277100" algn="l"/>
              </a:tabLst>
              <a:defRPr sz="3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774700" indent="-317500" algn="l">
              <a:lnSpc>
                <a:spcPts val="3300"/>
              </a:lnSpc>
              <a:spcBef>
                <a:spcPts val="600"/>
              </a:spcBef>
              <a:buSzPct val="100000"/>
              <a:buChar char="–"/>
              <a:tabLst>
                <a:tab pos="11938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</a:tabLst>
              <a:defRPr sz="2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160809" indent="-246409" algn="l">
              <a:spcBef>
                <a:spcPts val="500"/>
              </a:spcBef>
              <a:buSzPct val="100000"/>
              <a:buChar char="•"/>
              <a:tabLst>
                <a:tab pos="1752600" algn="l"/>
                <a:tab pos="1981200" algn="l"/>
                <a:tab pos="2667000" algn="l"/>
                <a:tab pos="3581400" algn="l"/>
                <a:tab pos="4495800" algn="l"/>
                <a:tab pos="5410200" algn="l"/>
                <a:tab pos="6324600" algn="l"/>
                <a:tab pos="7239000" algn="l"/>
                <a:tab pos="8153400" algn="l"/>
              </a:tabLst>
              <a:def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638300" indent="-266700" algn="l">
              <a:lnSpc>
                <a:spcPts val="2400"/>
              </a:lnSpc>
              <a:spcBef>
                <a:spcPts val="400"/>
              </a:spcBef>
              <a:buSzPct val="100000"/>
              <a:buChar char="–"/>
              <a:tabLst>
                <a:tab pos="2235200" algn="l"/>
                <a:tab pos="2921000" algn="l"/>
                <a:tab pos="3149600" algn="l"/>
                <a:tab pos="4064000" algn="l"/>
                <a:tab pos="4978400" algn="l"/>
                <a:tab pos="5892800" algn="l"/>
                <a:tab pos="6807200" algn="l"/>
                <a:tab pos="7721600" algn="l"/>
                <a:tab pos="86360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095500" indent="-266700" algn="l">
              <a:lnSpc>
                <a:spcPts val="2400"/>
              </a:lnSpc>
              <a:spcBef>
                <a:spcPts val="0"/>
              </a:spcBef>
              <a:buSzPct val="100000"/>
              <a:buChar char="»"/>
              <a:tabLst>
                <a:tab pos="2692400" algn="l"/>
                <a:tab pos="3606800" algn="l"/>
                <a:tab pos="3835400" algn="l"/>
                <a:tab pos="4521200" algn="l"/>
                <a:tab pos="5435600" algn="l"/>
                <a:tab pos="6350000" algn="l"/>
                <a:tab pos="7264400" algn="l"/>
                <a:tab pos="8178800" algn="l"/>
                <a:tab pos="90932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xfrm>
            <a:off x="8148319" y="6545580"/>
            <a:ext cx="266701" cy="304801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1500"/>
              </a:lnSpc>
              <a:tabLst>
                <a:tab pos="914400" algn="l"/>
                <a:tab pos="1828800" algn="l"/>
              </a:tabLst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723900" y="6248400"/>
            <a:ext cx="181610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500"/>
              </a:lnSpc>
              <a:tabLst>
                <a:tab pos="914400" algn="l"/>
                <a:tab pos="1828800" algn="l"/>
                <a:tab pos="1828800" algn="l"/>
              </a:tabLst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39" name="Shape 139"/>
          <p:cNvSpPr/>
          <p:nvPr>
            <p:ph type="title"/>
          </p:nvPr>
        </p:nvSpPr>
        <p:spPr>
          <a:xfrm>
            <a:off x="596900" y="0"/>
            <a:ext cx="7951470" cy="2362200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ts val="52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  <a:defRPr sz="4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xfrm>
            <a:off x="596900" y="1917700"/>
            <a:ext cx="7703820" cy="4843780"/>
          </a:xfrm>
          <a:prstGeom prst="rect">
            <a:avLst/>
          </a:prstGeom>
        </p:spPr>
        <p:txBody>
          <a:bodyPr/>
          <a:lstStyle>
            <a:lvl1pPr marL="355600" indent="-355600" algn="l">
              <a:lnSpc>
                <a:spcPts val="3800"/>
              </a:lnSpc>
              <a:spcBef>
                <a:spcPts val="800"/>
              </a:spcBef>
              <a:buSzPct val="100000"/>
              <a:buChar char="•"/>
              <a:tabLst>
                <a:tab pos="304800" algn="l"/>
                <a:tab pos="876300" algn="l"/>
                <a:tab pos="1790700" algn="l"/>
                <a:tab pos="2705100" algn="l"/>
                <a:tab pos="3619500" algn="l"/>
                <a:tab pos="4533900" algn="l"/>
                <a:tab pos="5448300" algn="l"/>
                <a:tab pos="6362700" algn="l"/>
                <a:tab pos="7277100" algn="l"/>
              </a:tabLst>
              <a:defRPr sz="3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774700" indent="-317500" algn="l">
              <a:lnSpc>
                <a:spcPts val="3300"/>
              </a:lnSpc>
              <a:spcBef>
                <a:spcPts val="600"/>
              </a:spcBef>
              <a:buSzPct val="100000"/>
              <a:buChar char="–"/>
              <a:tabLst>
                <a:tab pos="11938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</a:tabLst>
              <a:defRPr sz="2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160809" indent="-246409" algn="l">
              <a:spcBef>
                <a:spcPts val="500"/>
              </a:spcBef>
              <a:buSzPct val="100000"/>
              <a:buChar char="•"/>
              <a:tabLst>
                <a:tab pos="1752600" algn="l"/>
                <a:tab pos="1981200" algn="l"/>
                <a:tab pos="2667000" algn="l"/>
                <a:tab pos="3581400" algn="l"/>
                <a:tab pos="4495800" algn="l"/>
                <a:tab pos="5410200" algn="l"/>
                <a:tab pos="6324600" algn="l"/>
                <a:tab pos="7239000" algn="l"/>
                <a:tab pos="8153400" algn="l"/>
              </a:tabLst>
              <a:def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638300" indent="-266700" algn="l">
              <a:lnSpc>
                <a:spcPts val="2400"/>
              </a:lnSpc>
              <a:spcBef>
                <a:spcPts val="400"/>
              </a:spcBef>
              <a:buSzPct val="100000"/>
              <a:buChar char="–"/>
              <a:tabLst>
                <a:tab pos="2235200" algn="l"/>
                <a:tab pos="2921000" algn="l"/>
                <a:tab pos="3149600" algn="l"/>
                <a:tab pos="4064000" algn="l"/>
                <a:tab pos="4978400" algn="l"/>
                <a:tab pos="5892800" algn="l"/>
                <a:tab pos="6807200" algn="l"/>
                <a:tab pos="7721600" algn="l"/>
                <a:tab pos="86360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095500" indent="-266700" algn="l">
              <a:lnSpc>
                <a:spcPts val="2400"/>
              </a:lnSpc>
              <a:spcBef>
                <a:spcPts val="0"/>
              </a:spcBef>
              <a:buSzPct val="100000"/>
              <a:buChar char="»"/>
              <a:tabLst>
                <a:tab pos="2692400" algn="l"/>
                <a:tab pos="3606800" algn="l"/>
                <a:tab pos="3835400" algn="l"/>
                <a:tab pos="4521200" algn="l"/>
                <a:tab pos="5435600" algn="l"/>
                <a:tab pos="6350000" algn="l"/>
                <a:tab pos="7264400" algn="l"/>
                <a:tab pos="8178800" algn="l"/>
                <a:tab pos="9093200" algn="l"/>
              </a:tabLst>
              <a:defRPr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8148319" y="6545580"/>
            <a:ext cx="266701" cy="304801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1500"/>
              </a:lnSpc>
              <a:tabLst>
                <a:tab pos="914400" algn="l"/>
                <a:tab pos="1828800" algn="l"/>
              </a:tabLst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990600" y="203200"/>
            <a:ext cx="8178800" cy="749300"/>
          </a:xfrm>
          <a:prstGeom prst="rect">
            <a:avLst/>
          </a:prstGeom>
          <a:effectLst>
            <a:outerShdw sx="100000" sy="100000" kx="0" ky="0" algn="b" rotWithShape="0" blurRad="63500" dist="50800" dir="2700000">
              <a:srgbClr val="000000">
                <a:alpha val="61000"/>
              </a:srgbClr>
            </a:outerShdw>
          </a:effectLst>
        </p:spPr>
        <p:txBody>
          <a:bodyPr anchor="ctr"/>
          <a:lstStyle>
            <a:lvl1pPr indent="0">
              <a:lnSpc>
                <a:spcPts val="5700"/>
              </a:lnSpc>
              <a:tabLst>
                <a:tab pos="952500" algn="l"/>
              </a:tabLst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990600" y="2159000"/>
            <a:ext cx="8178800" cy="4470400"/>
          </a:xfrm>
          <a:prstGeom prst="rect">
            <a:avLst/>
          </a:prstGeom>
        </p:spPr>
        <p:txBody>
          <a:bodyPr anchor="ctr"/>
          <a:lstStyle>
            <a:lvl1pPr marL="538717" indent="-284717" algn="l">
              <a:lnSpc>
                <a:spcPts val="3800"/>
              </a:lnSpc>
              <a:spcBef>
                <a:spcPts val="2000"/>
              </a:spcBef>
              <a:buSzPct val="67859"/>
              <a:buBlip>
                <a:blip r:embed="rId2"/>
              </a:buBlip>
              <a:tabLst>
                <a:tab pos="1041400" algn="l"/>
              </a:tabLst>
              <a:defRPr sz="3200"/>
            </a:lvl1pPr>
            <a:lvl2pPr marL="868252" indent="-258652" algn="l">
              <a:lnSpc>
                <a:spcPts val="3300"/>
              </a:lnSpc>
              <a:spcBef>
                <a:spcPts val="2000"/>
              </a:spcBef>
              <a:buSzPct val="67859"/>
              <a:buBlip>
                <a:blip r:embed="rId2"/>
              </a:buBlip>
              <a:tabLst>
                <a:tab pos="1371600" algn="l"/>
              </a:tabLst>
              <a:defRPr sz="2800"/>
            </a:lvl2pPr>
            <a:lvl3pPr marL="1185087" indent="-232587" algn="l">
              <a:spcBef>
                <a:spcPts val="2000"/>
              </a:spcBef>
              <a:buSzPct val="67859"/>
              <a:buBlip>
                <a:blip r:embed="rId2"/>
              </a:buBlip>
              <a:tabLst>
                <a:tab pos="1689100" algn="l"/>
              </a:tabLst>
            </a:lvl3pPr>
            <a:lvl4pPr marL="1527987" indent="-232587" algn="l">
              <a:spcBef>
                <a:spcPts val="2000"/>
              </a:spcBef>
              <a:buSzPct val="67859"/>
              <a:buBlip>
                <a:blip r:embed="rId2"/>
              </a:buBlip>
              <a:tabLst>
                <a:tab pos="2032000" algn="l"/>
              </a:tabLst>
            </a:lvl4pPr>
            <a:lvl5pPr marL="1883587" indent="-232587" algn="l">
              <a:spcBef>
                <a:spcPts val="2000"/>
              </a:spcBef>
              <a:buSzPct val="67859"/>
              <a:buBlip>
                <a:blip r:embed="rId2"/>
              </a:buBlip>
              <a:tabLst>
                <a:tab pos="23876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gradFill flip="none" rotWithShape="1">
          <a:gsLst>
            <a:gs pos="0">
              <a:srgbClr val="434ED6">
                <a:alpha val="10000000"/>
              </a:srgbClr>
            </a:gs>
            <a:gs pos="100000">
              <a:srgbClr val="011279">
                <a:alpha val="10000000"/>
              </a:srgbClr>
            </a:gs>
          </a:gsLst>
          <a:lin ang="1974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body" idx="1"/>
          </p:nvPr>
        </p:nvSpPr>
        <p:spPr>
          <a:xfrm>
            <a:off x="114300" y="101600"/>
            <a:ext cx="9931400" cy="739140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127000" dist="63500" dir="21000000">
              <a:srgbClr val="AAADFF">
                <a:alpha val="75000"/>
              </a:srgbClr>
            </a:outerShdw>
          </a:effectLst>
        </p:spPr>
        <p:txBody>
          <a:bodyPr anchor="ctr"/>
          <a:lstStyle>
            <a:lvl1pPr marL="586105" indent="-332105" algn="l">
              <a:lnSpc>
                <a:spcPts val="3800"/>
              </a:lnSpc>
              <a:spcBef>
                <a:spcPts val="3900"/>
              </a:spcBef>
              <a:buSzPct val="83281"/>
              <a:buBlip>
                <a:blip r:embed="rId2"/>
              </a:buBlip>
              <a:tabLst>
                <a:tab pos="1092200" algn="l"/>
              </a:tabLst>
              <a:defRPr sz="3200">
                <a:solidFill>
                  <a:srgbClr val="4A43D1"/>
                </a:solidFill>
              </a:defRPr>
            </a:lvl1pPr>
            <a:lvl2pPr marL="941705" indent="-332105" algn="l">
              <a:lnSpc>
                <a:spcPts val="3300"/>
              </a:lnSpc>
              <a:spcBef>
                <a:spcPts val="3900"/>
              </a:spcBef>
              <a:buSzPct val="95178"/>
              <a:buBlip>
                <a:blip r:embed="rId2"/>
              </a:buBlip>
              <a:tabLst>
                <a:tab pos="1447800" algn="l"/>
              </a:tabLst>
              <a:defRPr sz="2800">
                <a:solidFill>
                  <a:srgbClr val="4A43D1"/>
                </a:solidFill>
              </a:defRPr>
            </a:lvl2pPr>
            <a:lvl3pPr marL="1284604" indent="-332104" algn="l">
              <a:spcBef>
                <a:spcPts val="3900"/>
              </a:spcBef>
              <a:buSzPct val="111041"/>
              <a:buBlip>
                <a:blip r:embed="rId2"/>
              </a:buBlip>
              <a:tabLst>
                <a:tab pos="1790700" algn="l"/>
              </a:tabLst>
              <a:defRPr>
                <a:solidFill>
                  <a:srgbClr val="4A43D1"/>
                </a:solidFill>
              </a:defRPr>
            </a:lvl3pPr>
            <a:lvl4pPr marL="1627504" indent="-332104" algn="l">
              <a:spcBef>
                <a:spcPts val="3900"/>
              </a:spcBef>
              <a:buSzPct val="111041"/>
              <a:buBlip>
                <a:blip r:embed="rId2"/>
              </a:buBlip>
              <a:tabLst>
                <a:tab pos="2133600" algn="l"/>
              </a:tabLst>
              <a:defRPr>
                <a:solidFill>
                  <a:srgbClr val="4A43D1"/>
                </a:solidFill>
              </a:defRPr>
            </a:lvl4pPr>
            <a:lvl5pPr marL="1983104" indent="-332104" algn="l">
              <a:spcBef>
                <a:spcPts val="3900"/>
              </a:spcBef>
              <a:buSzPct val="111041"/>
              <a:buBlip>
                <a:blip r:embed="rId2"/>
              </a:buBlip>
              <a:tabLst>
                <a:tab pos="2489200" algn="l"/>
              </a:tabLst>
              <a:defRPr>
                <a:solidFill>
                  <a:srgbClr val="4A43D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990600" y="2324100"/>
            <a:ext cx="8178800" cy="29718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White_photo-h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990600" y="5753100"/>
            <a:ext cx="8178800" cy="1333500"/>
          </a:xfrm>
          <a:prstGeom prst="rect">
            <a:avLst/>
          </a:prstGeom>
        </p:spPr>
        <p:txBody>
          <a:bodyPr anchor="t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White_photo-v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title"/>
          </p:nvPr>
        </p:nvSpPr>
        <p:spPr>
          <a:xfrm>
            <a:off x="444500" y="1104900"/>
            <a:ext cx="4635500" cy="2578100"/>
          </a:xfrm>
          <a:prstGeom prst="rect">
            <a:avLst/>
          </a:prstGeom>
        </p:spPr>
        <p:txBody>
          <a:bodyPr/>
          <a:lstStyle>
            <a:lvl1pPr indent="0">
              <a:lnSpc>
                <a:spcPts val="6400"/>
              </a:lnSpc>
              <a:tabLst>
                <a:tab pos="952500" algn="l"/>
              </a:tabLst>
              <a:defRPr sz="5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sz="quarter" idx="1"/>
          </p:nvPr>
        </p:nvSpPr>
        <p:spPr>
          <a:xfrm>
            <a:off x="444500" y="3746500"/>
            <a:ext cx="4635500" cy="2578100"/>
          </a:xfrm>
          <a:prstGeom prst="rect">
            <a:avLst/>
          </a:prstGeom>
        </p:spPr>
        <p:txBody>
          <a:bodyPr/>
          <a:lstStyle>
            <a:lvl1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>
              <a:lnSpc>
                <a:spcPts val="3100"/>
              </a:lnSpc>
              <a:tabLst>
                <a:tab pos="952500" algn="l"/>
              </a:tabLst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White_photo-bullet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952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 anchor="ctr"/>
          <a:lstStyle>
            <a:lvl1pPr marL="641709" indent="-387709" algn="l">
              <a:spcBef>
                <a:spcPts val="3100"/>
              </a:spcBef>
              <a:buSzPct val="171000"/>
              <a:buChar char="•"/>
              <a:tabLst>
                <a:tab pos="1143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7309" indent="-387709" algn="l">
              <a:spcBef>
                <a:spcPts val="3100"/>
              </a:spcBef>
              <a:buSzPct val="171000"/>
              <a:buChar char="•"/>
              <a:tabLst>
                <a:tab pos="14986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40209" indent="-387709" algn="l">
              <a:spcBef>
                <a:spcPts val="3100"/>
              </a:spcBef>
              <a:buSzPct val="171000"/>
              <a:buChar char="•"/>
              <a:tabLst>
                <a:tab pos="18415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83109" indent="-387709" algn="l">
              <a:spcBef>
                <a:spcPts val="3100"/>
              </a:spcBef>
              <a:buSzPct val="171000"/>
              <a:buChar char="•"/>
              <a:tabLst>
                <a:tab pos="21844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709" indent="-387709" algn="l">
              <a:spcBef>
                <a:spcPts val="3100"/>
              </a:spcBef>
              <a:buSzPct val="171000"/>
              <a:buChar char="•"/>
              <a:tabLst>
                <a:tab pos="2540000" algn="l"/>
              </a:tabLst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8382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00100" y="177800"/>
            <a:ext cx="81788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tabLst>
                <a:tab pos="977900" algn="l"/>
              </a:tabLst>
            </a:lvl1pPr>
          </a:lstStyle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90600" y="6235700"/>
            <a:ext cx="81788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tabLst>
                <a:tab pos="977900" algn="l"/>
              </a:tabLst>
            </a:lvl1pPr>
            <a:lvl2pPr>
              <a:tabLst>
                <a:tab pos="977900" algn="l"/>
              </a:tabLst>
            </a:lvl2pPr>
            <a:lvl3pPr>
              <a:tabLst>
                <a:tab pos="977900" algn="l"/>
              </a:tabLst>
            </a:lvl3pPr>
            <a:lvl4pPr>
              <a:tabLst>
                <a:tab pos="977900" algn="l"/>
              </a:tabLst>
            </a:lvl4pPr>
            <a:lvl5pPr>
              <a:tabLst>
                <a:tab pos="977900" algn="l"/>
              </a:tabLst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940300" y="7251700"/>
            <a:ext cx="266700" cy="2794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1600"/>
              </a:lnSpc>
              <a:tabLst>
                <a:tab pos="838200" algn="l"/>
              </a:tabLst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-127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1pPr>
      <a:lvl2pPr marL="0" marR="0" indent="2159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2pPr>
      <a:lvl3pPr marL="0" marR="0" indent="4445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3pPr>
      <a:lvl4pPr marL="0" marR="0" indent="6731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4pPr>
      <a:lvl5pPr marL="0" marR="0" indent="9017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5pPr>
      <a:lvl6pPr marL="0" marR="0" indent="11303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6pPr>
      <a:lvl7pPr marL="0" marR="0" indent="13589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7pPr>
      <a:lvl8pPr marL="0" marR="0" indent="15875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8pPr>
      <a:lvl9pPr marL="0" marR="0" indent="1816100" algn="ctr" defTabSz="457200" rtl="0" latinLnBrk="0">
        <a:lnSpc>
          <a:spcPts val="76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6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9pPr>
    </p:titleStyle>
    <p:bodyStyle>
      <a:lvl1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1pPr>
      <a:lvl2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2pPr>
      <a:lvl3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3pPr>
      <a:lvl4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4pPr>
      <a:lvl5pPr marL="0" marR="0" indent="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5pPr>
      <a:lvl6pPr marL="0" marR="0" indent="3556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6pPr>
      <a:lvl7pPr marL="0" marR="0" indent="7112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7pPr>
      <a:lvl8pPr marL="0" marR="0" indent="10668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8pPr>
      <a:lvl9pPr marL="0" marR="0" indent="1422400" algn="ctr" defTabSz="457200" rtl="0" latinLnBrk="0">
        <a:lnSpc>
          <a:spcPts val="28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977900" algn="l"/>
        </a:tabLst>
        <a:defRPr b="0" baseline="0" cap="none" i="0" spc="0" strike="noStrike" sz="2400" u="none">
          <a:ln>
            <a:noFill/>
          </a:ln>
          <a:solidFill>
            <a:srgbClr val="021EAA"/>
          </a:solidFill>
          <a:uFillTx/>
          <a:latin typeface="+mn-lt"/>
          <a:ea typeface="+mn-ea"/>
          <a:cs typeface="+mn-cs"/>
          <a:sym typeface="蘋果儷中黑"/>
        </a:defRPr>
      </a:lvl9pPr>
    </p:bodyStyle>
    <p:otherStyle>
      <a:lvl1pPr marL="0" marR="0" indent="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45720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8382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4.png"/><Relationship Id="rId5" Type="http://schemas.openxmlformats.org/officeDocument/2006/relationships/image" Target="../media/image2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.tif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.tif"/><Relationship Id="rId4" Type="http://schemas.openxmlformats.org/officeDocument/2006/relationships/image" Target="../media/image4.jpe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4.tif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4.tif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4.tif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5.tif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5.tif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5.tif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6.tif"/></Relationships>

</file>

<file path=ppt/slides/_rels/slide1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5.jpeg"/></Relationships>

</file>

<file path=ppt/slides/_rels/slide1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
</file>

<file path=ppt/slides/_rels/slide1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
</file>

<file path=ppt/slides/_rels/slide1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
</file>

<file path=ppt/slides/_rels/slide1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
</file>

<file path=ppt/slides/_rels/slide1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41.png"/></Relationships>

</file>

<file path=ppt/slides/_rels/slide1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7.tif"/></Relationships>

</file>

<file path=ppt/slides/_rels/slide1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7.tif"/><Relationship Id="rId4" Type="http://schemas.openxmlformats.org/officeDocument/2006/relationships/image" Target="../media/image36.png"/></Relationships>

</file>

<file path=ppt/slides/_rels/slide1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7.tif"/><Relationship Id="rId4" Type="http://schemas.openxmlformats.org/officeDocument/2006/relationships/image" Target="../media/image36.png"/></Relationships>

</file>

<file path=ppt/slides/_rels/slide1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7.tif"/><Relationship Id="rId4" Type="http://schemas.openxmlformats.org/officeDocument/2006/relationships/image" Target="../media/image36.png"/></Relationships>

</file>

<file path=ppt/slides/_rels/slide1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7.tif"/><Relationship Id="rId4" Type="http://schemas.openxmlformats.org/officeDocument/2006/relationships/image" Target="../media/image36.png"/></Relationships>

</file>

<file path=ppt/slides/_rels/slide1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/Relationships>

</file>

<file path=ppt/slides/_rels/slide1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7.tif"/><Relationship Id="rId4" Type="http://schemas.openxmlformats.org/officeDocument/2006/relationships/image" Target="../media/image3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2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2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2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2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2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2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2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2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2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2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2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2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2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2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
</file>

<file path=ppt/slides/_rels/slide2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
</file>

<file path=ppt/slides/_rels/slide2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
</file>

<file path=ppt/slides/_rels/slide2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
</file>

<file path=ppt/slides/_rels/slide2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2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
</file>

<file path=ppt/slides/_rels/slide2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2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55.png"/></Relationships>

</file>

<file path=ppt/slides/_rels/slide2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2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2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2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2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2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2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2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8.tif"/></Relationships>

</file>

<file path=ppt/slides/_rels/slide2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Relationship Id="rId4" Type="http://schemas.openxmlformats.org/officeDocument/2006/relationships/image" Target="../media/image9.tif"/></Relationships>

</file>

<file path=ppt/slides/_rels/slide2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
</file>

<file path=ppt/slides/_rels/slide2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3.png"/></Relationships>

</file>

<file path=ppt/slides/_rels/slide2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3.png"/></Relationships>

</file>

<file path=ppt/slides/_rels/slide2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
</file>

<file path=ppt/slides/_rels/slide2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
</file>

<file path=ppt/slides/_rels/slide2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
</file>

<file path=ppt/slides/_rels/slide2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2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2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2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2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2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tree_movie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79749" y="-139700"/>
            <a:ext cx="10504849" cy="410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0160000" cy="396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-12700" y="3922828"/>
            <a:ext cx="11303000" cy="3725380"/>
          </a:xfrm>
          <a:prstGeom prst="rect">
            <a:avLst/>
          </a:prstGeom>
          <a:solidFill>
            <a:srgbClr val="3973CB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ts val="3100"/>
              </a:lnSpc>
              <a:tabLst>
                <a:tab pos="838200" algn="l"/>
              </a:tabLst>
              <a:defRPr sz="2600">
                <a:solidFill>
                  <a:srgbClr val="7979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-975360" y="4520438"/>
            <a:ext cx="12110720" cy="2503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52400" dist="63500" dir="2700000">
              <a:srgbClr val="000000">
                <a:alpha val="1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>
              <a:lnSpc>
                <a:spcPts val="3600"/>
              </a:lnSpc>
              <a:spcBef>
                <a:spcPts val="200"/>
              </a:spcBef>
              <a:tabLst>
                <a:tab pos="1244600" algn="l"/>
              </a:tabLst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Brian R. Moore</a:t>
            </a:r>
            <a:br/>
            <a:r>
              <a:rPr sz="2600">
                <a:solidFill>
                  <a:srgbClr val="C0C0C0"/>
                </a:solidFill>
              </a:rPr>
              <a:t>Department of Evolution &amp; Ecology</a:t>
            </a:r>
            <a:br>
              <a:rPr sz="2600">
                <a:solidFill>
                  <a:srgbClr val="C0C0C0"/>
                </a:solidFill>
              </a:rPr>
            </a:br>
            <a:r>
              <a:rPr sz="2600">
                <a:solidFill>
                  <a:srgbClr val="C0C0C0"/>
                </a:solidFill>
              </a:rPr>
              <a:t>University of California, Davis</a:t>
            </a:r>
            <a:endParaRPr>
              <a:solidFill>
                <a:srgbClr val="C0C0C0"/>
              </a:solidFill>
            </a:endParaRPr>
          </a:p>
          <a:p>
            <a:pPr>
              <a:lnSpc>
                <a:spcPts val="2400"/>
              </a:lnSpc>
              <a:spcBef>
                <a:spcPts val="200"/>
              </a:spcBef>
              <a:tabLst>
                <a:tab pos="977900" algn="l"/>
              </a:tabLst>
              <a:defRPr sz="20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CoME, 2019</a:t>
            </a:r>
          </a:p>
        </p:txBody>
      </p:sp>
      <p:sp>
        <p:nvSpPr>
          <p:cNvPr id="154" name="Shape 154"/>
          <p:cNvSpPr/>
          <p:nvPr/>
        </p:nvSpPr>
        <p:spPr>
          <a:xfrm>
            <a:off x="990600" y="596900"/>
            <a:ext cx="8178800" cy="4191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600"/>
              </a:lnSpc>
              <a:tabLst>
                <a:tab pos="977900" algn="l"/>
              </a:tabLst>
              <a:defRPr sz="3900">
                <a:solidFill>
                  <a:srgbClr val="021EA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Lecture 1: A Brief Introduction to Continuous-Time Markov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3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23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499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122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2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  <p:bldLst>
      <p:bldP build="whole" bldLvl="1" animBg="1" rev="0" advAuto="0" spid="154" grpId="3"/>
      <p:bldP build="whole" bldLvl="1" animBg="1" rev="0" advAuto="0" spid="15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The state space is comprised of the four nucleic acids</a:t>
            </a:r>
          </a:p>
        </p:txBody>
      </p:sp>
      <p:sp>
        <p:nvSpPr>
          <p:cNvPr id="221" name="Shape 221"/>
          <p:cNvSpPr/>
          <p:nvPr/>
        </p:nvSpPr>
        <p:spPr>
          <a:xfrm>
            <a:off x="4048119" y="2121177"/>
            <a:ext cx="31607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</a:t>
            </a:r>
          </a:p>
        </p:txBody>
      </p:sp>
      <p:sp>
        <p:nvSpPr>
          <p:cNvPr id="222" name="Shape 222"/>
          <p:cNvSpPr/>
          <p:nvPr/>
        </p:nvSpPr>
        <p:spPr>
          <a:xfrm>
            <a:off x="4797419" y="2121177"/>
            <a:ext cx="31607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</a:t>
            </a:r>
          </a:p>
        </p:txBody>
      </p:sp>
      <p:sp>
        <p:nvSpPr>
          <p:cNvPr id="223" name="Shape 223"/>
          <p:cNvSpPr/>
          <p:nvPr/>
        </p:nvSpPr>
        <p:spPr>
          <a:xfrm>
            <a:off x="4048119" y="2718077"/>
            <a:ext cx="331628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G</a:t>
            </a:r>
          </a:p>
        </p:txBody>
      </p:sp>
      <p:sp>
        <p:nvSpPr>
          <p:cNvPr id="224" name="Shape 224"/>
          <p:cNvSpPr/>
          <p:nvPr/>
        </p:nvSpPr>
        <p:spPr>
          <a:xfrm>
            <a:off x="4797419" y="2718077"/>
            <a:ext cx="300659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</a:t>
            </a:r>
          </a:p>
        </p:txBody>
      </p:sp>
      <p:sp>
        <p:nvSpPr>
          <p:cNvPr id="225" name="Shape 225"/>
          <p:cNvSpPr/>
          <p:nvPr/>
        </p:nvSpPr>
        <p:spPr>
          <a:xfrm flipV="1">
            <a:off x="4366218" y="2445718"/>
            <a:ext cx="429863" cy="42986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4366218" y="2445718"/>
            <a:ext cx="429863" cy="42986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4342793" y="2381942"/>
            <a:ext cx="46951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4342793" y="2928042"/>
            <a:ext cx="46951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4322456" y="2445718"/>
            <a:ext cx="1" cy="386659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4843156" y="2445718"/>
            <a:ext cx="1" cy="386659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2040731" y="139997"/>
            <a:ext cx="607853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Data: Nucleotide Sequences</a:t>
            </a:r>
          </a:p>
        </p:txBody>
      </p:sp>
      <p:sp>
        <p:nvSpPr>
          <p:cNvPr id="232" name="Shape 232"/>
          <p:cNvSpPr/>
          <p:nvPr/>
        </p:nvSpPr>
        <p:spPr>
          <a:xfrm>
            <a:off x="2481863" y="2127942"/>
            <a:ext cx="1404573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solidFill>
                  <a:srgbClr val="424242"/>
                </a:solidFill>
              </a:rPr>
              <a:t> (adenine)</a:t>
            </a:r>
          </a:p>
        </p:txBody>
      </p:sp>
      <p:sp>
        <p:nvSpPr>
          <p:cNvPr id="233" name="Shape 233"/>
          <p:cNvSpPr/>
          <p:nvPr/>
        </p:nvSpPr>
        <p:spPr>
          <a:xfrm>
            <a:off x="2481863" y="2635942"/>
            <a:ext cx="1404573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>
                <a:solidFill>
                  <a:srgbClr val="424242"/>
                </a:solidFill>
              </a:rPr>
              <a:t> (guanine)</a:t>
            </a:r>
          </a:p>
        </p:txBody>
      </p:sp>
      <p:sp>
        <p:nvSpPr>
          <p:cNvPr id="234" name="Shape 234"/>
          <p:cNvSpPr/>
          <p:nvPr/>
        </p:nvSpPr>
        <p:spPr>
          <a:xfrm>
            <a:off x="5275863" y="2127942"/>
            <a:ext cx="1404572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solidFill>
                  <a:srgbClr val="424242"/>
                </a:solidFill>
              </a:rPr>
              <a:t> (cytosine)</a:t>
            </a:r>
          </a:p>
        </p:txBody>
      </p:sp>
      <p:sp>
        <p:nvSpPr>
          <p:cNvPr id="235" name="Shape 235"/>
          <p:cNvSpPr/>
          <p:nvPr/>
        </p:nvSpPr>
        <p:spPr>
          <a:xfrm>
            <a:off x="5275863" y="2635942"/>
            <a:ext cx="1404572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>
                <a:solidFill>
                  <a:srgbClr val="424242"/>
                </a:solidFill>
              </a:rPr>
              <a:t> (thymine)</a:t>
            </a:r>
          </a:p>
        </p:txBody>
      </p:sp>
      <p:sp>
        <p:nvSpPr>
          <p:cNvPr id="236" name="Shape 236"/>
          <p:cNvSpPr/>
          <p:nvPr/>
        </p:nvSpPr>
        <p:spPr>
          <a:xfrm>
            <a:off x="5275863" y="1823142"/>
            <a:ext cx="1799977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Pyrimidines</a:t>
            </a:r>
          </a:p>
        </p:txBody>
      </p:sp>
      <p:sp>
        <p:nvSpPr>
          <p:cNvPr id="237" name="Shape 237"/>
          <p:cNvSpPr/>
          <p:nvPr/>
        </p:nvSpPr>
        <p:spPr>
          <a:xfrm>
            <a:off x="2481863" y="1823142"/>
            <a:ext cx="1404573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Purines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/>
          <p:nvPr/>
        </p:nvSpPr>
        <p:spPr>
          <a:xfrm>
            <a:off x="812800" y="1828800"/>
            <a:ext cx="13335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Species</a:t>
            </a:r>
          </a:p>
        </p:txBody>
      </p:sp>
      <p:sp>
        <p:nvSpPr>
          <p:cNvPr id="1402" name="Shape 1402"/>
          <p:cNvSpPr/>
          <p:nvPr/>
        </p:nvSpPr>
        <p:spPr>
          <a:xfrm>
            <a:off x="2692400" y="1828800"/>
            <a:ext cx="1841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Sequence data</a:t>
            </a:r>
          </a:p>
        </p:txBody>
      </p:sp>
      <p:sp>
        <p:nvSpPr>
          <p:cNvPr id="1403" name="Shape 1403"/>
          <p:cNvSpPr/>
          <p:nvPr/>
        </p:nvSpPr>
        <p:spPr>
          <a:xfrm>
            <a:off x="842335" y="2356327"/>
            <a:ext cx="800100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Species I</a:t>
            </a:r>
            <a:r>
              <a:rPr>
                <a:solidFill>
                  <a:srgbClr val="424242"/>
                </a:solidFill>
              </a:rPr>
              <a:t>     	GCG--CACCGGCGCAGTCA....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Species II</a:t>
            </a:r>
            <a:r>
              <a:rPr>
                <a:solidFill>
                  <a:srgbClr val="424242"/>
                </a:solidFill>
              </a:rPr>
              <a:t>    	GCGTTCA--GGCG--GTCA....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Species III</a:t>
            </a:r>
            <a:r>
              <a:rPr>
                <a:solidFill>
                  <a:srgbClr val="424242"/>
                </a:solidFill>
              </a:rPr>
              <a:t>   	ACGTTCACCGGCGCAGTCA....</a:t>
            </a:r>
          </a:p>
        </p:txBody>
      </p:sp>
      <p:sp>
        <p:nvSpPr>
          <p:cNvPr id="1404" name="Shape 1404"/>
          <p:cNvSpPr/>
          <p:nvPr/>
        </p:nvSpPr>
        <p:spPr>
          <a:xfrm>
            <a:off x="2699279" y="2390370"/>
            <a:ext cx="187739" cy="939801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5" name="Shape 1405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6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fill="hold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fill="hold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fill="hold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 fill="hold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 fill="hold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 decel="50000" fill="hold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 fill="hold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 decel="50000" fill="hold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 fill="hold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 decel="50000" fill="hold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 fill="hold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4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8" name="Shape 1408"/>
          <p:cNvSpPr/>
          <p:nvPr/>
        </p:nvSpPr>
        <p:spPr>
          <a:xfrm>
            <a:off x="3851299" y="614418"/>
            <a:ext cx="272456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409" name="Shape 1409"/>
          <p:cNvSpPr/>
          <p:nvPr/>
        </p:nvSpPr>
        <p:spPr>
          <a:xfrm>
            <a:off x="5296222" y="614418"/>
            <a:ext cx="43061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</a:t>
            </a:r>
          </a:p>
        </p:txBody>
      </p:sp>
      <p:sp>
        <p:nvSpPr>
          <p:cNvPr id="1410" name="Shape 1410"/>
          <p:cNvSpPr/>
          <p:nvPr/>
        </p:nvSpPr>
        <p:spPr>
          <a:xfrm>
            <a:off x="6741145" y="614418"/>
            <a:ext cx="58876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III</a:t>
            </a:r>
          </a:p>
        </p:txBody>
      </p:sp>
      <p:sp>
        <p:nvSpPr>
          <p:cNvPr id="1411" name="Shape 1411"/>
          <p:cNvSpPr/>
          <p:nvPr/>
        </p:nvSpPr>
        <p:spPr>
          <a:xfrm>
            <a:off x="527450" y="3416300"/>
            <a:ext cx="9130501" cy="190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12" name="Shape 1412"/>
          <p:cNvSpPr/>
          <p:nvPr/>
        </p:nvSpPr>
        <p:spPr>
          <a:xfrm>
            <a:off x="1681530" y="4996874"/>
            <a:ext cx="8292848" cy="190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417" name="Group 1417"/>
          <p:cNvGrpSpPr/>
          <p:nvPr/>
        </p:nvGrpSpPr>
        <p:grpSpPr>
          <a:xfrm>
            <a:off x="438550" y="2163023"/>
            <a:ext cx="4361645" cy="762368"/>
            <a:chOff x="-88900" y="0"/>
            <a:chExt cx="4361643" cy="762366"/>
          </a:xfrm>
        </p:grpSpPr>
        <p:sp>
          <p:nvSpPr>
            <p:cNvPr id="1413" name="Shape 1413"/>
            <p:cNvSpPr/>
            <p:nvPr/>
          </p:nvSpPr>
          <p:spPr>
            <a:xfrm>
              <a:off x="-88900" y="376976"/>
              <a:ext cx="1737462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ts val="2400"/>
                </a:lnSpc>
                <a:spcBef>
                  <a:spcPts val="400"/>
                </a:spcBef>
                <a:tabLst>
                  <a:tab pos="914400" algn="l"/>
                  <a:tab pos="1828800" algn="l"/>
                  <a:tab pos="2387600" algn="l"/>
                </a:tabLst>
                <a:defRPr sz="2000">
                  <a:solidFill>
                    <a:srgbClr val="0433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Comic Sans</a:t>
              </a:r>
            </a:p>
          </p:txBody>
        </p:sp>
        <p:sp>
          <p:nvSpPr>
            <p:cNvPr id="1414" name="Shape 1414"/>
            <p:cNvSpPr/>
            <p:nvPr/>
          </p:nvSpPr>
          <p:spPr>
            <a:xfrm flipV="1">
              <a:off x="1355269" y="-1"/>
              <a:ext cx="1009305" cy="609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tabLst>
                  <a:tab pos="838200" algn="l"/>
                </a:tabLst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5" name="Shape 1415"/>
            <p:cNvSpPr/>
            <p:nvPr/>
          </p:nvSpPr>
          <p:spPr>
            <a:xfrm flipV="1">
              <a:off x="1355269" y="104641"/>
              <a:ext cx="2652013" cy="5046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tabLst>
                  <a:tab pos="838200" algn="l"/>
                </a:tabLst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1355269" y="609296"/>
              <a:ext cx="291747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tabLst>
                  <a:tab pos="838200" algn="l"/>
                </a:tabLst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418" name="Shape 1418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19" name="Shape 1419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7" grpId="1"/>
      <p:bldP build="whole" bldLvl="1" animBg="1" rev="0" advAuto="0" spid="1417" grpId="2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2" name="Shape 1422"/>
          <p:cNvSpPr/>
          <p:nvPr/>
        </p:nvSpPr>
        <p:spPr>
          <a:xfrm>
            <a:off x="3851299" y="614418"/>
            <a:ext cx="272456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423" name="Shape 1423"/>
          <p:cNvSpPr/>
          <p:nvPr/>
        </p:nvSpPr>
        <p:spPr>
          <a:xfrm>
            <a:off x="5296222" y="614418"/>
            <a:ext cx="43061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</a:t>
            </a:r>
          </a:p>
        </p:txBody>
      </p:sp>
      <p:sp>
        <p:nvSpPr>
          <p:cNvPr id="1424" name="Shape 1424"/>
          <p:cNvSpPr/>
          <p:nvPr/>
        </p:nvSpPr>
        <p:spPr>
          <a:xfrm>
            <a:off x="6741145" y="614418"/>
            <a:ext cx="58876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III</a:t>
            </a:r>
          </a:p>
        </p:txBody>
      </p:sp>
      <p:sp>
        <p:nvSpPr>
          <p:cNvPr id="1425" name="Shape 1425"/>
          <p:cNvSpPr/>
          <p:nvPr/>
        </p:nvSpPr>
        <p:spPr>
          <a:xfrm>
            <a:off x="1314038" y="3416300"/>
            <a:ext cx="8292848" cy="190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6" name="Shape 1426"/>
          <p:cNvSpPr/>
          <p:nvPr/>
        </p:nvSpPr>
        <p:spPr>
          <a:xfrm>
            <a:off x="1681530" y="4996874"/>
            <a:ext cx="8292848" cy="190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7" name="Shape 1427"/>
          <p:cNvSpPr/>
          <p:nvPr/>
        </p:nvSpPr>
        <p:spPr>
          <a:xfrm>
            <a:off x="5178780" y="2714532"/>
            <a:ext cx="563365" cy="453448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8" name="Shape 1428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9" name="Shape 1429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2" name="Shape 1432"/>
          <p:cNvSpPr/>
          <p:nvPr/>
        </p:nvSpPr>
        <p:spPr>
          <a:xfrm>
            <a:off x="3851299" y="614418"/>
            <a:ext cx="272456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433" name="Shape 1433"/>
          <p:cNvSpPr/>
          <p:nvPr/>
        </p:nvSpPr>
        <p:spPr>
          <a:xfrm>
            <a:off x="5296222" y="614418"/>
            <a:ext cx="43061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</a:t>
            </a:r>
          </a:p>
        </p:txBody>
      </p:sp>
      <p:sp>
        <p:nvSpPr>
          <p:cNvPr id="1434" name="Shape 1434"/>
          <p:cNvSpPr/>
          <p:nvPr/>
        </p:nvSpPr>
        <p:spPr>
          <a:xfrm>
            <a:off x="6741145" y="614418"/>
            <a:ext cx="58876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III</a:t>
            </a:r>
          </a:p>
        </p:txBody>
      </p:sp>
      <p:sp>
        <p:nvSpPr>
          <p:cNvPr id="1435" name="Shape 1435"/>
          <p:cNvSpPr/>
          <p:nvPr/>
        </p:nvSpPr>
        <p:spPr>
          <a:xfrm>
            <a:off x="3386087" y="3416300"/>
            <a:ext cx="6271864" cy="190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36" name="Shape 1436"/>
          <p:cNvSpPr/>
          <p:nvPr/>
        </p:nvSpPr>
        <p:spPr>
          <a:xfrm>
            <a:off x="1681530" y="4996874"/>
            <a:ext cx="8292848" cy="190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37" name="Shape 1437"/>
          <p:cNvSpPr/>
          <p:nvPr/>
        </p:nvSpPr>
        <p:spPr>
          <a:xfrm rot="2700000">
            <a:off x="4821615" y="2506630"/>
            <a:ext cx="610465" cy="10963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38" name="Shape 1438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39" name="Shape 1439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Shape 1442"/>
          <p:cNvSpPr/>
          <p:nvPr/>
        </p:nvSpPr>
        <p:spPr>
          <a:xfrm>
            <a:off x="3851299" y="614418"/>
            <a:ext cx="272456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443" name="Shape 1443"/>
          <p:cNvSpPr/>
          <p:nvPr/>
        </p:nvSpPr>
        <p:spPr>
          <a:xfrm>
            <a:off x="5296222" y="614418"/>
            <a:ext cx="43061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</a:t>
            </a:r>
          </a:p>
        </p:txBody>
      </p:sp>
      <p:sp>
        <p:nvSpPr>
          <p:cNvPr id="1444" name="Shape 1444"/>
          <p:cNvSpPr/>
          <p:nvPr/>
        </p:nvSpPr>
        <p:spPr>
          <a:xfrm>
            <a:off x="6741145" y="614418"/>
            <a:ext cx="58876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III</a:t>
            </a:r>
          </a:p>
        </p:txBody>
      </p:sp>
      <p:sp>
        <p:nvSpPr>
          <p:cNvPr id="1445" name="Shape 1445"/>
          <p:cNvSpPr/>
          <p:nvPr/>
        </p:nvSpPr>
        <p:spPr>
          <a:xfrm>
            <a:off x="5499645" y="3416300"/>
            <a:ext cx="4158306" cy="190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6" name="Shape 1446"/>
          <p:cNvSpPr/>
          <p:nvPr/>
        </p:nvSpPr>
        <p:spPr>
          <a:xfrm>
            <a:off x="1681530" y="4996874"/>
            <a:ext cx="8292848" cy="190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7" name="Shape 1447"/>
          <p:cNvSpPr/>
          <p:nvPr/>
        </p:nvSpPr>
        <p:spPr>
          <a:xfrm rot="18900000">
            <a:off x="5371352" y="2055504"/>
            <a:ext cx="1886443" cy="10963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8" name="Shape 1448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9" name="Shape 1449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Shape 1452"/>
          <p:cNvSpPr/>
          <p:nvPr/>
        </p:nvSpPr>
        <p:spPr>
          <a:xfrm>
            <a:off x="3851299" y="614418"/>
            <a:ext cx="272456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453" name="Shape 1453"/>
          <p:cNvSpPr/>
          <p:nvPr/>
        </p:nvSpPr>
        <p:spPr>
          <a:xfrm>
            <a:off x="5296222" y="614418"/>
            <a:ext cx="43061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</a:t>
            </a:r>
          </a:p>
        </p:txBody>
      </p:sp>
      <p:sp>
        <p:nvSpPr>
          <p:cNvPr id="1454" name="Shape 1454"/>
          <p:cNvSpPr/>
          <p:nvPr/>
        </p:nvSpPr>
        <p:spPr>
          <a:xfrm>
            <a:off x="6741145" y="614418"/>
            <a:ext cx="58876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III</a:t>
            </a:r>
          </a:p>
        </p:txBody>
      </p:sp>
      <p:sp>
        <p:nvSpPr>
          <p:cNvPr id="1455" name="Shape 1455"/>
          <p:cNvSpPr/>
          <p:nvPr/>
        </p:nvSpPr>
        <p:spPr>
          <a:xfrm>
            <a:off x="7575008" y="3416300"/>
            <a:ext cx="2082943" cy="190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56" name="Shape 1456"/>
          <p:cNvSpPr/>
          <p:nvPr/>
        </p:nvSpPr>
        <p:spPr>
          <a:xfrm>
            <a:off x="1681530" y="4996874"/>
            <a:ext cx="8292848" cy="190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57" name="Shape 1457"/>
          <p:cNvSpPr/>
          <p:nvPr/>
        </p:nvSpPr>
        <p:spPr>
          <a:xfrm rot="2700000">
            <a:off x="3908767" y="1682147"/>
            <a:ext cx="787195" cy="10963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58" name="Shape 1458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59" name="Shape 1459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2" name="Shape 1462"/>
          <p:cNvSpPr/>
          <p:nvPr/>
        </p:nvSpPr>
        <p:spPr>
          <a:xfrm>
            <a:off x="3851299" y="614418"/>
            <a:ext cx="272456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463" name="Shape 1463"/>
          <p:cNvSpPr/>
          <p:nvPr/>
        </p:nvSpPr>
        <p:spPr>
          <a:xfrm>
            <a:off x="5296222" y="614418"/>
            <a:ext cx="43061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</a:t>
            </a:r>
          </a:p>
        </p:txBody>
      </p:sp>
      <p:sp>
        <p:nvSpPr>
          <p:cNvPr id="1464" name="Shape 1464"/>
          <p:cNvSpPr/>
          <p:nvPr/>
        </p:nvSpPr>
        <p:spPr>
          <a:xfrm>
            <a:off x="6741145" y="614418"/>
            <a:ext cx="58876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III</a:t>
            </a:r>
          </a:p>
        </p:txBody>
      </p:sp>
      <p:sp>
        <p:nvSpPr>
          <p:cNvPr id="1465" name="Shape 1465"/>
          <p:cNvSpPr/>
          <p:nvPr/>
        </p:nvSpPr>
        <p:spPr>
          <a:xfrm>
            <a:off x="1681530" y="4996874"/>
            <a:ext cx="8292848" cy="190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6" name="Shape 1466"/>
          <p:cNvSpPr/>
          <p:nvPr/>
        </p:nvSpPr>
        <p:spPr>
          <a:xfrm rot="18900000">
            <a:off x="4797767" y="1682147"/>
            <a:ext cx="787195" cy="109635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7" name="Shape 1467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8" name="Shape 1468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Lecture_2_slides (dragged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1" name="Shape 1471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72" name="Shape 1472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Shape 1475"/>
          <p:cNvSpPr/>
          <p:nvPr/>
        </p:nvSpPr>
        <p:spPr>
          <a:xfrm>
            <a:off x="4615452" y="2016748"/>
            <a:ext cx="268534" cy="39238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76" name="Shape 1476"/>
          <p:cNvSpPr/>
          <p:nvPr/>
        </p:nvSpPr>
        <p:spPr>
          <a:xfrm>
            <a:off x="5340383" y="2741679"/>
            <a:ext cx="268534" cy="39238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77" name="Shape 1477"/>
          <p:cNvSpPr/>
          <p:nvPr/>
        </p:nvSpPr>
        <p:spPr>
          <a:xfrm>
            <a:off x="5375158" y="2618319"/>
            <a:ext cx="198984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800"/>
              </a:lnSpc>
              <a:tabLst>
                <a:tab pos="838200" algn="l"/>
              </a:tabLst>
              <a:defRPr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478" name="Shape 1478"/>
          <p:cNvSpPr/>
          <p:nvPr/>
        </p:nvSpPr>
        <p:spPr>
          <a:xfrm>
            <a:off x="4650227" y="1913436"/>
            <a:ext cx="198984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800"/>
              </a:lnSpc>
              <a:tabLst>
                <a:tab pos="838200" algn="l"/>
              </a:tabLst>
              <a:defRPr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j</a:t>
            </a:r>
          </a:p>
        </p:txBody>
      </p:sp>
      <p:sp>
        <p:nvSpPr>
          <p:cNvPr id="1479" name="Shape 1479"/>
          <p:cNvSpPr/>
          <p:nvPr/>
        </p:nvSpPr>
        <p:spPr>
          <a:xfrm>
            <a:off x="597045" y="3617238"/>
            <a:ext cx="8991310" cy="11452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80" name="Shape 1480"/>
          <p:cNvSpPr/>
          <p:nvPr/>
        </p:nvSpPr>
        <p:spPr>
          <a:xfrm>
            <a:off x="4010025" y="5310435"/>
            <a:ext cx="72390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Stationary frequencies</a:t>
            </a:r>
          </a:p>
        </p:txBody>
      </p:sp>
      <p:sp>
        <p:nvSpPr>
          <p:cNvPr id="1481" name="Shape 1481"/>
          <p:cNvSpPr/>
          <p:nvPr/>
        </p:nvSpPr>
        <p:spPr>
          <a:xfrm>
            <a:off x="4010025" y="6301035"/>
            <a:ext cx="72390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Transition probabilities</a:t>
            </a:r>
          </a:p>
        </p:txBody>
      </p:sp>
      <p:sp>
        <p:nvSpPr>
          <p:cNvPr id="1482" name="Shape 1482"/>
          <p:cNvSpPr/>
          <p:nvPr/>
        </p:nvSpPr>
        <p:spPr>
          <a:xfrm>
            <a:off x="1213017" y="5149220"/>
            <a:ext cx="11067384" cy="17219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83" name="Shape 1483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84" name="Shape 1484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  <p:pic>
        <p:nvPicPr>
          <p:cNvPr id="148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707" y="3887641"/>
            <a:ext cx="8280401" cy="487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8" name="Shape 1488"/>
          <p:cNvSpPr/>
          <p:nvPr/>
        </p:nvSpPr>
        <p:spPr>
          <a:xfrm>
            <a:off x="4615452" y="2016748"/>
            <a:ext cx="268534" cy="39238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89" name="Shape 1489"/>
          <p:cNvSpPr/>
          <p:nvPr/>
        </p:nvSpPr>
        <p:spPr>
          <a:xfrm>
            <a:off x="5340383" y="2741679"/>
            <a:ext cx="268534" cy="39238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90" name="Shape 1490"/>
          <p:cNvSpPr/>
          <p:nvPr/>
        </p:nvSpPr>
        <p:spPr>
          <a:xfrm>
            <a:off x="597045" y="3617238"/>
            <a:ext cx="8991310" cy="11452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91" name="Shape 1491"/>
          <p:cNvSpPr/>
          <p:nvPr/>
        </p:nvSpPr>
        <p:spPr>
          <a:xfrm>
            <a:off x="4010025" y="5310435"/>
            <a:ext cx="72390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Stationary frequencies</a:t>
            </a:r>
          </a:p>
        </p:txBody>
      </p:sp>
      <p:sp>
        <p:nvSpPr>
          <p:cNvPr id="1492" name="Shape 1492"/>
          <p:cNvSpPr/>
          <p:nvPr/>
        </p:nvSpPr>
        <p:spPr>
          <a:xfrm>
            <a:off x="4010025" y="6301035"/>
            <a:ext cx="72390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Transition probabilities</a:t>
            </a:r>
          </a:p>
        </p:txBody>
      </p:sp>
      <p:sp>
        <p:nvSpPr>
          <p:cNvPr id="1493" name="Shape 1493"/>
          <p:cNvSpPr/>
          <p:nvPr/>
        </p:nvSpPr>
        <p:spPr>
          <a:xfrm>
            <a:off x="1213017" y="5149220"/>
            <a:ext cx="11067384" cy="17219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94" name="Shape 1494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49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550" y="3896614"/>
            <a:ext cx="8318500" cy="487173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Shape 1496"/>
          <p:cNvSpPr/>
          <p:nvPr/>
        </p:nvSpPr>
        <p:spPr>
          <a:xfrm>
            <a:off x="5375158" y="2618319"/>
            <a:ext cx="198984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800"/>
              </a:lnSpc>
              <a:tabLst>
                <a:tab pos="838200" algn="l"/>
              </a:tabLst>
              <a:defRPr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497" name="Shape 1497"/>
          <p:cNvSpPr/>
          <p:nvPr/>
        </p:nvSpPr>
        <p:spPr>
          <a:xfrm>
            <a:off x="4650227" y="1913436"/>
            <a:ext cx="198984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800"/>
              </a:lnSpc>
              <a:tabLst>
                <a:tab pos="838200" algn="l"/>
              </a:tabLst>
              <a:defRPr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j</a:t>
            </a:r>
          </a:p>
        </p:txBody>
      </p:sp>
      <p:sp>
        <p:nvSpPr>
          <p:cNvPr id="1498" name="Shape 1498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635000" y="3175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sequences data are arranged in tables called data matrices</a:t>
            </a:r>
          </a:p>
        </p:txBody>
      </p:sp>
      <p:sp>
        <p:nvSpPr>
          <p:cNvPr id="240" name="Shape 240"/>
          <p:cNvSpPr/>
          <p:nvPr/>
        </p:nvSpPr>
        <p:spPr>
          <a:xfrm>
            <a:off x="994754" y="3619500"/>
            <a:ext cx="8001001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1     ACGCACCGGCGCAGTCA....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2     ACGTTCAGGCGGTCA....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3     ACGTTCACCGGCGCAGTCA....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4     ACGTTCACCCGCAGTCA....</a:t>
            </a:r>
          </a:p>
        </p:txBody>
      </p:sp>
      <p:sp>
        <p:nvSpPr>
          <p:cNvPr id="241" name="Shape 241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The state space is comprised of the four nucleic acids</a:t>
            </a:r>
          </a:p>
        </p:txBody>
      </p:sp>
      <p:sp>
        <p:nvSpPr>
          <p:cNvPr id="242" name="Shape 242"/>
          <p:cNvSpPr/>
          <p:nvPr/>
        </p:nvSpPr>
        <p:spPr>
          <a:xfrm>
            <a:off x="4048119" y="2121177"/>
            <a:ext cx="31607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</a:t>
            </a:r>
          </a:p>
        </p:txBody>
      </p:sp>
      <p:sp>
        <p:nvSpPr>
          <p:cNvPr id="243" name="Shape 243"/>
          <p:cNvSpPr/>
          <p:nvPr/>
        </p:nvSpPr>
        <p:spPr>
          <a:xfrm>
            <a:off x="4797419" y="2121177"/>
            <a:ext cx="31607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</a:t>
            </a:r>
          </a:p>
        </p:txBody>
      </p:sp>
      <p:sp>
        <p:nvSpPr>
          <p:cNvPr id="244" name="Shape 244"/>
          <p:cNvSpPr/>
          <p:nvPr/>
        </p:nvSpPr>
        <p:spPr>
          <a:xfrm>
            <a:off x="4048119" y="2718077"/>
            <a:ext cx="331628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G</a:t>
            </a:r>
          </a:p>
        </p:txBody>
      </p:sp>
      <p:sp>
        <p:nvSpPr>
          <p:cNvPr id="245" name="Shape 245"/>
          <p:cNvSpPr/>
          <p:nvPr/>
        </p:nvSpPr>
        <p:spPr>
          <a:xfrm>
            <a:off x="4797419" y="2718077"/>
            <a:ext cx="300659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</a:t>
            </a:r>
          </a:p>
        </p:txBody>
      </p:sp>
      <p:sp>
        <p:nvSpPr>
          <p:cNvPr id="246" name="Shape 246"/>
          <p:cNvSpPr/>
          <p:nvPr/>
        </p:nvSpPr>
        <p:spPr>
          <a:xfrm flipV="1">
            <a:off x="4366218" y="2445718"/>
            <a:ext cx="429863" cy="42986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4366218" y="2445718"/>
            <a:ext cx="429863" cy="42986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4342793" y="2381942"/>
            <a:ext cx="46951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4342793" y="2928042"/>
            <a:ext cx="46951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4322456" y="2445718"/>
            <a:ext cx="1" cy="386659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4843156" y="2445718"/>
            <a:ext cx="1" cy="386659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2040731" y="139997"/>
            <a:ext cx="607853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Data: Nucleotide Sequences</a:t>
            </a:r>
          </a:p>
        </p:txBody>
      </p:sp>
      <p:sp>
        <p:nvSpPr>
          <p:cNvPr id="253" name="Shape 253"/>
          <p:cNvSpPr/>
          <p:nvPr/>
        </p:nvSpPr>
        <p:spPr>
          <a:xfrm>
            <a:off x="2481863" y="2127942"/>
            <a:ext cx="1404573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solidFill>
                  <a:srgbClr val="424242"/>
                </a:solidFill>
              </a:rPr>
              <a:t> (adenine)</a:t>
            </a:r>
          </a:p>
        </p:txBody>
      </p:sp>
      <p:sp>
        <p:nvSpPr>
          <p:cNvPr id="254" name="Shape 254"/>
          <p:cNvSpPr/>
          <p:nvPr/>
        </p:nvSpPr>
        <p:spPr>
          <a:xfrm>
            <a:off x="2481863" y="2635942"/>
            <a:ext cx="1404573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>
                <a:solidFill>
                  <a:srgbClr val="424242"/>
                </a:solidFill>
              </a:rPr>
              <a:t> (guanine)</a:t>
            </a:r>
          </a:p>
        </p:txBody>
      </p:sp>
      <p:sp>
        <p:nvSpPr>
          <p:cNvPr id="255" name="Shape 255"/>
          <p:cNvSpPr/>
          <p:nvPr/>
        </p:nvSpPr>
        <p:spPr>
          <a:xfrm>
            <a:off x="5275863" y="2127942"/>
            <a:ext cx="1404572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solidFill>
                  <a:srgbClr val="424242"/>
                </a:solidFill>
              </a:rPr>
              <a:t> (cytosine)</a:t>
            </a:r>
          </a:p>
        </p:txBody>
      </p:sp>
      <p:sp>
        <p:nvSpPr>
          <p:cNvPr id="256" name="Shape 256"/>
          <p:cNvSpPr/>
          <p:nvPr/>
        </p:nvSpPr>
        <p:spPr>
          <a:xfrm>
            <a:off x="5275863" y="2635942"/>
            <a:ext cx="1404572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>
                <a:solidFill>
                  <a:srgbClr val="424242"/>
                </a:solidFill>
              </a:rPr>
              <a:t> (thymine)</a:t>
            </a:r>
          </a:p>
        </p:txBody>
      </p:sp>
      <p:sp>
        <p:nvSpPr>
          <p:cNvPr id="257" name="Shape 257"/>
          <p:cNvSpPr/>
          <p:nvPr/>
        </p:nvSpPr>
        <p:spPr>
          <a:xfrm>
            <a:off x="5275863" y="1823142"/>
            <a:ext cx="1799977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Pyrimidines</a:t>
            </a:r>
          </a:p>
        </p:txBody>
      </p:sp>
      <p:sp>
        <p:nvSpPr>
          <p:cNvPr id="258" name="Shape 258"/>
          <p:cNvSpPr/>
          <p:nvPr/>
        </p:nvSpPr>
        <p:spPr>
          <a:xfrm>
            <a:off x="2481863" y="1823142"/>
            <a:ext cx="1404573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Purines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1" name="Shape 1501"/>
          <p:cNvSpPr/>
          <p:nvPr/>
        </p:nvSpPr>
        <p:spPr>
          <a:xfrm>
            <a:off x="4615452" y="2016748"/>
            <a:ext cx="268534" cy="39238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02" name="Shape 1502"/>
          <p:cNvSpPr/>
          <p:nvPr/>
        </p:nvSpPr>
        <p:spPr>
          <a:xfrm>
            <a:off x="5340383" y="2741679"/>
            <a:ext cx="268534" cy="39238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03" name="Shape 1503"/>
          <p:cNvSpPr/>
          <p:nvPr/>
        </p:nvSpPr>
        <p:spPr>
          <a:xfrm>
            <a:off x="597045" y="3617238"/>
            <a:ext cx="8991310" cy="11452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04" name="Shape 1504"/>
          <p:cNvSpPr/>
          <p:nvPr/>
        </p:nvSpPr>
        <p:spPr>
          <a:xfrm>
            <a:off x="3778750" y="5149220"/>
            <a:ext cx="8501651" cy="17219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05" name="Shape 1505"/>
          <p:cNvSpPr/>
          <p:nvPr/>
        </p:nvSpPr>
        <p:spPr>
          <a:xfrm>
            <a:off x="4010025" y="5310435"/>
            <a:ext cx="723900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Stationary frequencies</a:t>
            </a:r>
          </a:p>
        </p:txBody>
      </p:sp>
      <p:sp>
        <p:nvSpPr>
          <p:cNvPr id="1506" name="Shape 1506"/>
          <p:cNvSpPr/>
          <p:nvPr/>
        </p:nvSpPr>
        <p:spPr>
          <a:xfrm>
            <a:off x="4010025" y="6301035"/>
            <a:ext cx="723900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Transition probabilities</a:t>
            </a:r>
          </a:p>
        </p:txBody>
      </p:sp>
      <p:sp>
        <p:nvSpPr>
          <p:cNvPr id="1507" name="Shape 1507"/>
          <p:cNvSpPr/>
          <p:nvPr/>
        </p:nvSpPr>
        <p:spPr>
          <a:xfrm>
            <a:off x="2322200" y="4996874"/>
            <a:ext cx="4435417" cy="1905001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08" name="Shape 1508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09" name="Shape 1509"/>
          <p:cNvSpPr/>
          <p:nvPr/>
        </p:nvSpPr>
        <p:spPr>
          <a:xfrm>
            <a:off x="5375158" y="2618319"/>
            <a:ext cx="198984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800"/>
              </a:lnSpc>
              <a:tabLst>
                <a:tab pos="838200" algn="l"/>
              </a:tabLst>
              <a:defRPr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510" name="Shape 1510"/>
          <p:cNvSpPr/>
          <p:nvPr/>
        </p:nvSpPr>
        <p:spPr>
          <a:xfrm>
            <a:off x="4650227" y="1913436"/>
            <a:ext cx="198984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800"/>
              </a:lnSpc>
              <a:tabLst>
                <a:tab pos="838200" algn="l"/>
              </a:tabLst>
              <a:defRPr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j</a:t>
            </a:r>
          </a:p>
        </p:txBody>
      </p:sp>
      <p:sp>
        <p:nvSpPr>
          <p:cNvPr id="1511" name="Shape 1511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  <p:pic>
        <p:nvPicPr>
          <p:cNvPr id="15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550" y="3896614"/>
            <a:ext cx="8318500" cy="487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hape 1514"/>
          <p:cNvSpPr/>
          <p:nvPr/>
        </p:nvSpPr>
        <p:spPr>
          <a:xfrm>
            <a:off x="448654" y="1028700"/>
            <a:ext cx="66675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i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24242"/>
                </a:solidFill>
              </a:rPr>
              <a:t>“All models are wrong, but some are useful” </a:t>
            </a:r>
            <a:r>
              <a:rPr i="0">
                <a:solidFill>
                  <a:srgbClr val="424242"/>
                </a:solidFill>
              </a:rPr>
              <a:t>George E. P. Box (1976)</a:t>
            </a:r>
            <a:r>
              <a:rPr>
                <a:solidFill>
                  <a:srgbClr val="424242"/>
                </a:solidFill>
              </a:rPr>
              <a:t> </a:t>
            </a:r>
          </a:p>
        </p:txBody>
      </p:sp>
      <p:pic>
        <p:nvPicPr>
          <p:cNvPr id="15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369" y="2040614"/>
            <a:ext cx="3051516" cy="3538772"/>
          </a:xfrm>
          <a:prstGeom prst="rect">
            <a:avLst/>
          </a:prstGeom>
          <a:ln w="12700">
            <a:miter lim="400000"/>
          </a:ln>
        </p:spPr>
      </p:pic>
      <p:sp>
        <p:nvSpPr>
          <p:cNvPr id="1516" name="Shape 1516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  <p:sp>
        <p:nvSpPr>
          <p:cNvPr id="1517" name="Shape 1517"/>
          <p:cNvSpPr/>
          <p:nvPr/>
        </p:nvSpPr>
        <p:spPr>
          <a:xfrm>
            <a:off x="1655154" y="5649448"/>
            <a:ext cx="119866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>
                <a:solidFill>
                  <a:srgbClr val="000000"/>
                </a:solidFill>
              </a:defRPr>
            </a:pPr>
            <a:r>
              <a:rPr i="0">
                <a:solidFill>
                  <a:srgbClr val="424242"/>
                </a:solidFill>
              </a:rPr>
              <a:t>George Box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/>
          <p:nvPr/>
        </p:nvSpPr>
        <p:spPr>
          <a:xfrm>
            <a:off x="448654" y="1028700"/>
            <a:ext cx="66675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i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24242"/>
                </a:solidFill>
              </a:rPr>
              <a:t>“All models are wrong, but some are useful” </a:t>
            </a:r>
            <a:r>
              <a:rPr i="0">
                <a:solidFill>
                  <a:srgbClr val="424242"/>
                </a:solidFill>
              </a:rPr>
              <a:t>George E. P. Box (1976)</a:t>
            </a:r>
            <a:r>
              <a:rPr>
                <a:solidFill>
                  <a:srgbClr val="424242"/>
                </a:solidFill>
              </a:rPr>
              <a:t> </a:t>
            </a:r>
          </a:p>
        </p:txBody>
      </p:sp>
      <p:pic>
        <p:nvPicPr>
          <p:cNvPr id="15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369" y="2040614"/>
            <a:ext cx="3051516" cy="353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7885" y="2040614"/>
            <a:ext cx="3051516" cy="38891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Shape 1522"/>
          <p:cNvSpPr/>
          <p:nvPr/>
        </p:nvSpPr>
        <p:spPr>
          <a:xfrm>
            <a:off x="4847885" y="5579385"/>
            <a:ext cx="5100349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23" name="Shape 1523"/>
          <p:cNvSpPr/>
          <p:nvPr/>
        </p:nvSpPr>
        <p:spPr>
          <a:xfrm>
            <a:off x="7116154" y="5649448"/>
            <a:ext cx="117584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>
                <a:solidFill>
                  <a:srgbClr val="000000"/>
                </a:solidFill>
              </a:defRPr>
            </a:pPr>
            <a:r>
              <a:rPr i="0">
                <a:solidFill>
                  <a:srgbClr val="424242"/>
                </a:solidFill>
              </a:rPr>
              <a:t>R. A. Fisher</a:t>
            </a:r>
          </a:p>
        </p:txBody>
      </p:sp>
      <p:sp>
        <p:nvSpPr>
          <p:cNvPr id="1524" name="Shape 1524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  <p:sp>
        <p:nvSpPr>
          <p:cNvPr id="1525" name="Shape 1525"/>
          <p:cNvSpPr/>
          <p:nvPr/>
        </p:nvSpPr>
        <p:spPr>
          <a:xfrm>
            <a:off x="1655154" y="5649448"/>
            <a:ext cx="119866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>
                <a:solidFill>
                  <a:srgbClr val="000000"/>
                </a:solidFill>
              </a:defRPr>
            </a:pPr>
            <a:r>
              <a:rPr i="0">
                <a:solidFill>
                  <a:srgbClr val="424242"/>
                </a:solidFill>
              </a:rPr>
              <a:t>George 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/>
          <p:nvPr/>
        </p:nvSpPr>
        <p:spPr>
          <a:xfrm>
            <a:off x="448654" y="1028700"/>
            <a:ext cx="66675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i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24242"/>
                </a:solidFill>
              </a:rPr>
              <a:t>“All models are wrong, but some are useful” </a:t>
            </a:r>
            <a:r>
              <a:rPr i="0">
                <a:solidFill>
                  <a:srgbClr val="424242"/>
                </a:solidFill>
              </a:rPr>
              <a:t>George E. P. Box (1976)</a:t>
            </a:r>
            <a:r>
              <a:rPr>
                <a:solidFill>
                  <a:srgbClr val="424242"/>
                </a:solidFill>
              </a:rPr>
              <a:t> </a:t>
            </a:r>
          </a:p>
        </p:txBody>
      </p:sp>
      <p:pic>
        <p:nvPicPr>
          <p:cNvPr id="15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369" y="2040614"/>
            <a:ext cx="3051516" cy="353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7885" y="2040614"/>
            <a:ext cx="3051516" cy="38891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0" name="Shape 1530"/>
          <p:cNvSpPr/>
          <p:nvPr/>
        </p:nvSpPr>
        <p:spPr>
          <a:xfrm>
            <a:off x="4847885" y="5579385"/>
            <a:ext cx="5100349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1" name="Shape 1531"/>
          <p:cNvSpPr/>
          <p:nvPr/>
        </p:nvSpPr>
        <p:spPr>
          <a:xfrm>
            <a:off x="7116154" y="5649448"/>
            <a:ext cx="117584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>
                <a:solidFill>
                  <a:srgbClr val="000000"/>
                </a:solidFill>
              </a:defRPr>
            </a:pPr>
            <a:r>
              <a:rPr i="0">
                <a:solidFill>
                  <a:srgbClr val="424242"/>
                </a:solidFill>
              </a:rPr>
              <a:t>R. A. Fisher</a:t>
            </a:r>
          </a:p>
        </p:txBody>
      </p:sp>
      <p:sp>
        <p:nvSpPr>
          <p:cNvPr id="1532" name="Shape 1532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  <p:pic>
        <p:nvPicPr>
          <p:cNvPr id="1533" name="Unknown.jp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2828"/>
          <a:stretch>
            <a:fillRect/>
          </a:stretch>
        </p:blipFill>
        <p:spPr>
          <a:xfrm>
            <a:off x="848704" y="2040614"/>
            <a:ext cx="3051515" cy="3538772"/>
          </a:xfrm>
          <a:prstGeom prst="rect">
            <a:avLst/>
          </a:prstGeom>
          <a:ln w="12700">
            <a:miter lim="400000"/>
          </a:ln>
        </p:spPr>
      </p:pic>
      <p:sp>
        <p:nvSpPr>
          <p:cNvPr id="1534" name="Shape 1534"/>
          <p:cNvSpPr/>
          <p:nvPr/>
        </p:nvSpPr>
        <p:spPr>
          <a:xfrm>
            <a:off x="1655154" y="5649448"/>
            <a:ext cx="1797547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>
                <a:solidFill>
                  <a:srgbClr val="000000"/>
                </a:solidFill>
              </a:defRPr>
            </a:pPr>
            <a:r>
              <a:rPr i="0">
                <a:solidFill>
                  <a:srgbClr val="424242"/>
                </a:solidFill>
              </a:rPr>
              <a:t>Donald Sutherland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Continuous-time Markov Chains (CTMC)</a:t>
            </a:r>
          </a:p>
        </p:txBody>
      </p:sp>
      <p:sp>
        <p:nvSpPr>
          <p:cNvPr id="1537" name="Shape 1537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Evolution of discrete traits (</a:t>
            </a:r>
            <a:r>
              <a:rPr i="1"/>
              <a:t>e.g.</a:t>
            </a:r>
            <a:r>
              <a:t>, substitution models, morphological models)</a:t>
            </a:r>
          </a:p>
        </p:txBody>
      </p:sp>
      <p:sp>
        <p:nvSpPr>
          <p:cNvPr id="1538" name="Shape 1538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Continuous-time Markov Chains (CTMC)</a:t>
            </a:r>
          </a:p>
        </p:txBody>
      </p:sp>
      <p:sp>
        <p:nvSpPr>
          <p:cNvPr id="1541" name="Shape 1541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Evolution of discrete traits (</a:t>
            </a:r>
            <a:r>
              <a:rPr i="1"/>
              <a:t>e.g.</a:t>
            </a:r>
            <a:r>
              <a:t>, substitution models, morphological models)</a:t>
            </a:r>
          </a:p>
        </p:txBody>
      </p:sp>
      <p:sp>
        <p:nvSpPr>
          <p:cNvPr id="1542" name="Shape 1542"/>
          <p:cNvSpPr/>
          <p:nvPr/>
        </p:nvSpPr>
        <p:spPr>
          <a:xfrm>
            <a:off x="533400" y="2273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Diffusion model</a:t>
            </a:r>
          </a:p>
        </p:txBody>
      </p:sp>
      <p:sp>
        <p:nvSpPr>
          <p:cNvPr id="1543" name="Shape 1543"/>
          <p:cNvSpPr/>
          <p:nvPr/>
        </p:nvSpPr>
        <p:spPr>
          <a:xfrm>
            <a:off x="1003300" y="2692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Evolution of continuous traits (</a:t>
            </a:r>
            <a:r>
              <a:rPr i="1"/>
              <a:t>e.g.</a:t>
            </a:r>
            <a:r>
              <a:t>, Brownian, OU, Levey process models)</a:t>
            </a:r>
          </a:p>
        </p:txBody>
      </p:sp>
      <p:sp>
        <p:nvSpPr>
          <p:cNvPr id="1544" name="Shape 1544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are (generally) not trying to model the dynamics of allele frequencies in</a:t>
            </a:r>
            <a:br/>
            <a:r>
              <a:t>     populations</a:t>
            </a:r>
          </a:p>
        </p:txBody>
      </p:sp>
      <p:sp>
        <p:nvSpPr>
          <p:cNvPr id="1547" name="Shape 1547"/>
          <p:cNvSpPr/>
          <p:nvPr/>
        </p:nvSpPr>
        <p:spPr>
          <a:xfrm flipV="1">
            <a:off x="4829929" y="2942819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48" name="Shape 1548"/>
          <p:cNvSpPr/>
          <p:nvPr/>
        </p:nvSpPr>
        <p:spPr>
          <a:xfrm>
            <a:off x="5464929" y="2552839"/>
            <a:ext cx="134894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CACC</a:t>
            </a:r>
            <a:r>
              <a:rPr>
                <a:solidFill>
                  <a:srgbClr val="FF7320"/>
                </a:solidFill>
              </a:rPr>
              <a:t>T</a:t>
            </a:r>
            <a:r>
              <a:rPr>
                <a:solidFill>
                  <a:srgbClr val="424242"/>
                </a:solidFill>
              </a:rPr>
              <a:t>GCGC</a:t>
            </a:r>
          </a:p>
        </p:txBody>
      </p:sp>
      <p:sp>
        <p:nvSpPr>
          <p:cNvPr id="1549" name="Shape 1549"/>
          <p:cNvSpPr/>
          <p:nvPr/>
        </p:nvSpPr>
        <p:spPr>
          <a:xfrm>
            <a:off x="4146478" y="4221799"/>
            <a:ext cx="134894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CACC</a:t>
            </a:r>
            <a:r>
              <a:rPr>
                <a:solidFill>
                  <a:srgbClr val="FF7320"/>
                </a:solidFill>
              </a:rPr>
              <a:t>G</a:t>
            </a:r>
            <a:r>
              <a:rPr>
                <a:solidFill>
                  <a:srgbClr val="424242"/>
                </a:solidFill>
              </a:rPr>
              <a:t>GCGC</a:t>
            </a:r>
          </a:p>
        </p:txBody>
      </p:sp>
      <p:sp>
        <p:nvSpPr>
          <p:cNvPr id="1550" name="Shape 1550"/>
          <p:cNvSpPr/>
          <p:nvPr/>
        </p:nvSpPr>
        <p:spPr>
          <a:xfrm flipH="1" flipV="1">
            <a:off x="3572629" y="2942819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51" name="Shape 1551"/>
          <p:cNvSpPr/>
          <p:nvPr/>
        </p:nvSpPr>
        <p:spPr>
          <a:xfrm>
            <a:off x="2845988" y="2552839"/>
            <a:ext cx="134894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CACC</a:t>
            </a:r>
            <a:r>
              <a:rPr>
                <a:solidFill>
                  <a:srgbClr val="FF7320"/>
                </a:solidFill>
              </a:rPr>
              <a:t>G</a:t>
            </a:r>
            <a:r>
              <a:rPr>
                <a:solidFill>
                  <a:srgbClr val="424242"/>
                </a:solidFill>
              </a:rPr>
              <a:t>GCGC</a:t>
            </a:r>
          </a:p>
        </p:txBody>
      </p:sp>
      <p:sp>
        <p:nvSpPr>
          <p:cNvPr id="1552" name="Shape 1552"/>
          <p:cNvSpPr/>
          <p:nvPr/>
        </p:nvSpPr>
        <p:spPr>
          <a:xfrm flipV="1">
            <a:off x="5590910" y="3236896"/>
            <a:ext cx="375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53" name="Shape 1553"/>
          <p:cNvSpPr/>
          <p:nvPr/>
        </p:nvSpPr>
        <p:spPr>
          <a:xfrm>
            <a:off x="533400" y="1130300"/>
            <a:ext cx="8575099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Models describe changes in the nucleotide sites at the species level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/>
        </p:nvSpPr>
        <p:spPr>
          <a:xfrm flipV="1">
            <a:off x="4829929" y="2942819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57" name="Shape 1557"/>
          <p:cNvSpPr/>
          <p:nvPr/>
        </p:nvSpPr>
        <p:spPr>
          <a:xfrm>
            <a:off x="5464929" y="2552839"/>
            <a:ext cx="134894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CACC</a:t>
            </a:r>
            <a:r>
              <a:rPr>
                <a:solidFill>
                  <a:srgbClr val="FF7320"/>
                </a:solidFill>
              </a:rPr>
              <a:t>T</a:t>
            </a:r>
            <a:r>
              <a:rPr>
                <a:solidFill>
                  <a:srgbClr val="424242"/>
                </a:solidFill>
              </a:rPr>
              <a:t>GCGC</a:t>
            </a:r>
          </a:p>
        </p:txBody>
      </p:sp>
      <p:sp>
        <p:nvSpPr>
          <p:cNvPr id="1558" name="Shape 1558"/>
          <p:cNvSpPr/>
          <p:nvPr/>
        </p:nvSpPr>
        <p:spPr>
          <a:xfrm>
            <a:off x="4146478" y="4221799"/>
            <a:ext cx="134894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CACC</a:t>
            </a:r>
            <a:r>
              <a:rPr>
                <a:solidFill>
                  <a:srgbClr val="FF7320"/>
                </a:solidFill>
              </a:rPr>
              <a:t>G</a:t>
            </a:r>
            <a:r>
              <a:rPr>
                <a:solidFill>
                  <a:srgbClr val="424242"/>
                </a:solidFill>
              </a:rPr>
              <a:t>GCGC</a:t>
            </a:r>
          </a:p>
        </p:txBody>
      </p:sp>
      <p:sp>
        <p:nvSpPr>
          <p:cNvPr id="1559" name="Shape 1559"/>
          <p:cNvSpPr/>
          <p:nvPr/>
        </p:nvSpPr>
        <p:spPr>
          <a:xfrm flipH="1" flipV="1">
            <a:off x="3572629" y="2942819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60" name="Shape 1560"/>
          <p:cNvSpPr/>
          <p:nvPr/>
        </p:nvSpPr>
        <p:spPr>
          <a:xfrm>
            <a:off x="2845988" y="2552839"/>
            <a:ext cx="134894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CACC</a:t>
            </a:r>
            <a:r>
              <a:rPr>
                <a:solidFill>
                  <a:srgbClr val="FF7320"/>
                </a:solidFill>
              </a:rPr>
              <a:t>G</a:t>
            </a:r>
            <a:r>
              <a:rPr>
                <a:solidFill>
                  <a:srgbClr val="424242"/>
                </a:solidFill>
              </a:rPr>
              <a:t>GCGC</a:t>
            </a:r>
          </a:p>
        </p:txBody>
      </p:sp>
      <p:sp>
        <p:nvSpPr>
          <p:cNvPr id="1561" name="Shape 1561"/>
          <p:cNvSpPr/>
          <p:nvPr/>
        </p:nvSpPr>
        <p:spPr>
          <a:xfrm flipV="1">
            <a:off x="5590910" y="3236896"/>
            <a:ext cx="3759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62" name="Shape 1562"/>
          <p:cNvSpPr/>
          <p:nvPr/>
        </p:nvSpPr>
        <p:spPr>
          <a:xfrm>
            <a:off x="1003300" y="4800600"/>
            <a:ext cx="8463405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We are modeling the process of </a:t>
            </a: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nucleotide substitution</a:t>
            </a:r>
            <a:r>
              <a:rPr>
                <a:solidFill>
                  <a:srgbClr val="424242"/>
                </a:solidFill>
              </a:rPr>
              <a:t>, which describes the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outcome of the mutation and fixation processes within populations</a:t>
            </a:r>
          </a:p>
        </p:txBody>
      </p:sp>
      <p:sp>
        <p:nvSpPr>
          <p:cNvPr id="1563" name="Shape 1563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are (generally) not trying to model the dynamics of allele frequencies in</a:t>
            </a:r>
            <a:br/>
            <a:r>
              <a:t>     populations</a:t>
            </a:r>
          </a:p>
        </p:txBody>
      </p:sp>
      <p:sp>
        <p:nvSpPr>
          <p:cNvPr id="1564" name="Shape 1564"/>
          <p:cNvSpPr/>
          <p:nvPr/>
        </p:nvSpPr>
        <p:spPr>
          <a:xfrm>
            <a:off x="533400" y="1130300"/>
            <a:ext cx="8575099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Models describe changes in the nucleotide sites at the species level</a:t>
            </a:r>
          </a:p>
        </p:txBody>
      </p:sp>
      <p:sp>
        <p:nvSpPr>
          <p:cNvPr id="1565" name="Shape 1565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Shape 156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Continuous-time Markov Models</a:t>
            </a:r>
          </a:p>
        </p:txBody>
      </p:sp>
      <p:sp>
        <p:nvSpPr>
          <p:cNvPr id="1568" name="Shape 1568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Character change (nucleotide substitution) is modeled as a continuous-time</a:t>
            </a:r>
            <a:br/>
            <a:r>
              <a:t>     Markov chain (CTMC)</a:t>
            </a:r>
          </a:p>
        </p:txBody>
      </p:sp>
      <p:sp>
        <p:nvSpPr>
          <p:cNvPr id="1569" name="Shape 1569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/>
          <p:nvPr/>
        </p:nvSpPr>
        <p:spPr>
          <a:xfrm>
            <a:off x="1003300" y="2209800"/>
            <a:ext cx="8029229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Stochastic model in which the next state of the chain depends only on the</a:t>
            </a:r>
            <a:br/>
            <a:r>
              <a:t>     current state</a:t>
            </a:r>
          </a:p>
        </p:txBody>
      </p:sp>
      <p:sp>
        <p:nvSpPr>
          <p:cNvPr id="1572" name="Shape 157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Continuous-time Markov Models</a:t>
            </a:r>
          </a:p>
        </p:txBody>
      </p:sp>
      <p:sp>
        <p:nvSpPr>
          <p:cNvPr id="1573" name="Shape 1573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Character change (nucleotide substitution) is modeled as a continuous-time</a:t>
            </a:r>
            <a:br/>
            <a:r>
              <a:t>     Markov chain (CTMC)</a:t>
            </a:r>
          </a:p>
        </p:txBody>
      </p:sp>
      <p:sp>
        <p:nvSpPr>
          <p:cNvPr id="1574" name="Shape 1574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635000" y="5080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The process of establishing homology is referred to as alignment </a:t>
            </a:r>
          </a:p>
        </p:txBody>
      </p:sp>
      <p:sp>
        <p:nvSpPr>
          <p:cNvPr id="261" name="Shape 261"/>
          <p:cNvSpPr/>
          <p:nvPr/>
        </p:nvSpPr>
        <p:spPr>
          <a:xfrm>
            <a:off x="994754" y="5524500"/>
            <a:ext cx="8001001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1     ACGCACCGGCGCAGTCA....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2     ACGTTCAGGCGGTCA....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3     ACGTTCACCGGCGCAGTCA....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4     ACGTTCACCCGCAGTCA....</a:t>
            </a:r>
          </a:p>
        </p:txBody>
      </p:sp>
      <p:sp>
        <p:nvSpPr>
          <p:cNvPr id="262" name="Shape 262"/>
          <p:cNvSpPr/>
          <p:nvPr/>
        </p:nvSpPr>
        <p:spPr>
          <a:xfrm>
            <a:off x="635000" y="3175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sequences data are arranged in tables called data matrices</a:t>
            </a:r>
          </a:p>
        </p:txBody>
      </p:sp>
      <p:sp>
        <p:nvSpPr>
          <p:cNvPr id="263" name="Shape 263"/>
          <p:cNvSpPr/>
          <p:nvPr/>
        </p:nvSpPr>
        <p:spPr>
          <a:xfrm>
            <a:off x="994754" y="3619500"/>
            <a:ext cx="8001001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1     ACGCACCGGCGCAGTCA....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2     ACGTTCAGGCGGTCA....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3     ACGTTCACCGGCGCAGTCA....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4     ACGTTCACCCGCAGTCA....</a:t>
            </a:r>
          </a:p>
        </p:txBody>
      </p:sp>
      <p:sp>
        <p:nvSpPr>
          <p:cNvPr id="264" name="Shape 264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The state space is comprised of the four nucleic acids</a:t>
            </a:r>
          </a:p>
        </p:txBody>
      </p:sp>
      <p:sp>
        <p:nvSpPr>
          <p:cNvPr id="265" name="Shape 265"/>
          <p:cNvSpPr/>
          <p:nvPr/>
        </p:nvSpPr>
        <p:spPr>
          <a:xfrm>
            <a:off x="4048119" y="2121177"/>
            <a:ext cx="31607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</a:t>
            </a:r>
          </a:p>
        </p:txBody>
      </p:sp>
      <p:sp>
        <p:nvSpPr>
          <p:cNvPr id="266" name="Shape 266"/>
          <p:cNvSpPr/>
          <p:nvPr/>
        </p:nvSpPr>
        <p:spPr>
          <a:xfrm>
            <a:off x="4797419" y="2121177"/>
            <a:ext cx="31607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</a:t>
            </a:r>
          </a:p>
        </p:txBody>
      </p:sp>
      <p:sp>
        <p:nvSpPr>
          <p:cNvPr id="267" name="Shape 267"/>
          <p:cNvSpPr/>
          <p:nvPr/>
        </p:nvSpPr>
        <p:spPr>
          <a:xfrm>
            <a:off x="4048119" y="2718077"/>
            <a:ext cx="331628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G</a:t>
            </a:r>
          </a:p>
        </p:txBody>
      </p:sp>
      <p:sp>
        <p:nvSpPr>
          <p:cNvPr id="268" name="Shape 268"/>
          <p:cNvSpPr/>
          <p:nvPr/>
        </p:nvSpPr>
        <p:spPr>
          <a:xfrm>
            <a:off x="4797419" y="2718077"/>
            <a:ext cx="300659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</a:t>
            </a:r>
          </a:p>
        </p:txBody>
      </p:sp>
      <p:sp>
        <p:nvSpPr>
          <p:cNvPr id="269" name="Shape 269"/>
          <p:cNvSpPr/>
          <p:nvPr/>
        </p:nvSpPr>
        <p:spPr>
          <a:xfrm flipV="1">
            <a:off x="4366218" y="2445718"/>
            <a:ext cx="429863" cy="42986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4366218" y="2445718"/>
            <a:ext cx="429863" cy="42986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4342793" y="2381942"/>
            <a:ext cx="46951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4342793" y="2928042"/>
            <a:ext cx="46951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4322456" y="2445718"/>
            <a:ext cx="1" cy="386659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4843156" y="2445718"/>
            <a:ext cx="1" cy="386659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2040731" y="139997"/>
            <a:ext cx="607853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Data: Nucleotide Sequences</a:t>
            </a:r>
          </a:p>
        </p:txBody>
      </p:sp>
      <p:sp>
        <p:nvSpPr>
          <p:cNvPr id="276" name="Shape 276"/>
          <p:cNvSpPr/>
          <p:nvPr/>
        </p:nvSpPr>
        <p:spPr>
          <a:xfrm>
            <a:off x="2481863" y="2127942"/>
            <a:ext cx="1404573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solidFill>
                  <a:srgbClr val="424242"/>
                </a:solidFill>
              </a:rPr>
              <a:t> (adenine)</a:t>
            </a:r>
          </a:p>
        </p:txBody>
      </p:sp>
      <p:sp>
        <p:nvSpPr>
          <p:cNvPr id="277" name="Shape 277"/>
          <p:cNvSpPr/>
          <p:nvPr/>
        </p:nvSpPr>
        <p:spPr>
          <a:xfrm>
            <a:off x="2481863" y="2635942"/>
            <a:ext cx="1404573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>
                <a:solidFill>
                  <a:srgbClr val="424242"/>
                </a:solidFill>
              </a:rPr>
              <a:t> (guanine)</a:t>
            </a:r>
          </a:p>
        </p:txBody>
      </p:sp>
      <p:sp>
        <p:nvSpPr>
          <p:cNvPr id="278" name="Shape 278"/>
          <p:cNvSpPr/>
          <p:nvPr/>
        </p:nvSpPr>
        <p:spPr>
          <a:xfrm>
            <a:off x="5275863" y="2127942"/>
            <a:ext cx="1404572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solidFill>
                  <a:srgbClr val="424242"/>
                </a:solidFill>
              </a:rPr>
              <a:t> (cytosine)</a:t>
            </a:r>
          </a:p>
        </p:txBody>
      </p:sp>
      <p:sp>
        <p:nvSpPr>
          <p:cNvPr id="279" name="Shape 279"/>
          <p:cNvSpPr/>
          <p:nvPr/>
        </p:nvSpPr>
        <p:spPr>
          <a:xfrm>
            <a:off x="5275863" y="2635942"/>
            <a:ext cx="1404572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>
                <a:solidFill>
                  <a:srgbClr val="424242"/>
                </a:solidFill>
              </a:rPr>
              <a:t> (thymine)</a:t>
            </a:r>
          </a:p>
        </p:txBody>
      </p:sp>
      <p:sp>
        <p:nvSpPr>
          <p:cNvPr id="280" name="Shape 280"/>
          <p:cNvSpPr/>
          <p:nvPr/>
        </p:nvSpPr>
        <p:spPr>
          <a:xfrm>
            <a:off x="5275863" y="1823142"/>
            <a:ext cx="1799977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Pyrimidines</a:t>
            </a:r>
          </a:p>
        </p:txBody>
      </p:sp>
      <p:sp>
        <p:nvSpPr>
          <p:cNvPr id="281" name="Shape 281"/>
          <p:cNvSpPr/>
          <p:nvPr/>
        </p:nvSpPr>
        <p:spPr>
          <a:xfrm>
            <a:off x="2481863" y="1823142"/>
            <a:ext cx="1404573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Purines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/>
          <p:nvPr/>
        </p:nvSpPr>
        <p:spPr>
          <a:xfrm>
            <a:off x="533400" y="29337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 is central to model-based inference</a:t>
            </a:r>
          </a:p>
        </p:txBody>
      </p:sp>
      <p:sp>
        <p:nvSpPr>
          <p:cNvPr id="1577" name="Shape 1577"/>
          <p:cNvSpPr/>
          <p:nvPr/>
        </p:nvSpPr>
        <p:spPr>
          <a:xfrm>
            <a:off x="1003300" y="33528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Even if the parameters of the substitution model are not of direct interest, they</a:t>
            </a:r>
            <a:br/>
            <a:r>
              <a:t>     are nevertheless critical to estimation of the focal model parameters </a:t>
            </a:r>
          </a:p>
        </p:txBody>
      </p:sp>
      <p:sp>
        <p:nvSpPr>
          <p:cNvPr id="1578" name="Shape 1578"/>
          <p:cNvSpPr/>
          <p:nvPr/>
        </p:nvSpPr>
        <p:spPr>
          <a:xfrm>
            <a:off x="1003300" y="2209800"/>
            <a:ext cx="8029229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Stochastic model in which the next state of the chain depends only on the</a:t>
            </a:r>
            <a:br/>
            <a:r>
              <a:t>     current state</a:t>
            </a:r>
          </a:p>
        </p:txBody>
      </p:sp>
      <p:sp>
        <p:nvSpPr>
          <p:cNvPr id="1579" name="Shape 157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Continuous-time Markov Models</a:t>
            </a:r>
          </a:p>
        </p:txBody>
      </p:sp>
      <p:sp>
        <p:nvSpPr>
          <p:cNvPr id="1580" name="Shape 1580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Character change (nucleotide substitution) is modeled as a continuous-time</a:t>
            </a:r>
            <a:br/>
            <a:r>
              <a:t>     Markov chain (CTMC)</a:t>
            </a:r>
          </a:p>
        </p:txBody>
      </p:sp>
      <p:sp>
        <p:nvSpPr>
          <p:cNvPr id="1581" name="Shape 1581"/>
          <p:cNvSpPr/>
          <p:nvPr/>
        </p:nvSpPr>
        <p:spPr>
          <a:xfrm>
            <a:off x="1013122" y="139997"/>
            <a:ext cx="813375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Models of Nucleotide Substitution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Continuous-time Markov model is defined by a matrix of substitution rates</a:t>
            </a:r>
          </a:p>
        </p:txBody>
      </p:sp>
      <p:sp>
        <p:nvSpPr>
          <p:cNvPr id="1584" name="Shape 1584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table that specifies the rates of all possible changes between states.</a:t>
            </a:r>
          </a:p>
        </p:txBody>
      </p:sp>
      <p:sp>
        <p:nvSpPr>
          <p:cNvPr id="1585" name="Shape 1585"/>
          <p:cNvSpPr/>
          <p:nvPr/>
        </p:nvSpPr>
        <p:spPr>
          <a:xfrm>
            <a:off x="2233116" y="139997"/>
            <a:ext cx="569376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Instantaneous-Rate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Continuous-time Markov model is defined by a matrix of substitution rates</a:t>
            </a:r>
          </a:p>
        </p:txBody>
      </p:sp>
      <p:sp>
        <p:nvSpPr>
          <p:cNvPr id="1588" name="Shape 1588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table that specifies the rates of all possible changes between states.</a:t>
            </a:r>
          </a:p>
        </p:txBody>
      </p:sp>
      <p:sp>
        <p:nvSpPr>
          <p:cNvPr id="1589" name="Shape 1589"/>
          <p:cNvSpPr/>
          <p:nvPr/>
        </p:nvSpPr>
        <p:spPr>
          <a:xfrm>
            <a:off x="2233116" y="139997"/>
            <a:ext cx="569376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Instantaneous-Rate Matrix</a:t>
            </a:r>
          </a:p>
        </p:txBody>
      </p:sp>
      <p:sp>
        <p:nvSpPr>
          <p:cNvPr id="1590" name="Shape 1590"/>
          <p:cNvSpPr/>
          <p:nvPr/>
        </p:nvSpPr>
        <p:spPr>
          <a:xfrm>
            <a:off x="533400" y="2019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pic>
        <p:nvPicPr>
          <p:cNvPr id="159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176" y="2416468"/>
            <a:ext cx="4597401" cy="154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2" name="Shape 1592"/>
          <p:cNvSpPr/>
          <p:nvPr/>
        </p:nvSpPr>
        <p:spPr>
          <a:xfrm>
            <a:off x="1003300" y="4216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table of rates specifies the instantaneous rate of change between sates.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Shape 1594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Continuous-time Markov model is defined by a matrix of substitution rates</a:t>
            </a:r>
          </a:p>
        </p:txBody>
      </p:sp>
      <p:sp>
        <p:nvSpPr>
          <p:cNvPr id="1595" name="Shape 1595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table that specifies the rates of all possible changes between states.</a:t>
            </a:r>
          </a:p>
        </p:txBody>
      </p:sp>
      <p:sp>
        <p:nvSpPr>
          <p:cNvPr id="1596" name="Shape 1596"/>
          <p:cNvSpPr/>
          <p:nvPr/>
        </p:nvSpPr>
        <p:spPr>
          <a:xfrm>
            <a:off x="2233116" y="139997"/>
            <a:ext cx="569376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Instantaneous-Rate Matrix</a:t>
            </a:r>
          </a:p>
        </p:txBody>
      </p:sp>
      <p:sp>
        <p:nvSpPr>
          <p:cNvPr id="1597" name="Shape 1597"/>
          <p:cNvSpPr/>
          <p:nvPr/>
        </p:nvSpPr>
        <p:spPr>
          <a:xfrm>
            <a:off x="533400" y="2019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pic>
        <p:nvPicPr>
          <p:cNvPr id="15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176" y="2416468"/>
            <a:ext cx="4597401" cy="154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9" name="Shape 1599"/>
          <p:cNvSpPr/>
          <p:nvPr/>
        </p:nvSpPr>
        <p:spPr>
          <a:xfrm>
            <a:off x="1003300" y="4216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table of rates specifies the instantaneous rate of change between sates.</a:t>
            </a:r>
          </a:p>
        </p:txBody>
      </p:sp>
      <p:sp>
        <p:nvSpPr>
          <p:cNvPr id="1600" name="Shape 1600"/>
          <p:cNvSpPr/>
          <p:nvPr/>
        </p:nvSpPr>
        <p:spPr>
          <a:xfrm>
            <a:off x="6194666" y="3125901"/>
            <a:ext cx="660648" cy="28374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Continuous-time Markov model is defined by a matrix of substitution rates</a:t>
            </a:r>
          </a:p>
        </p:txBody>
      </p:sp>
      <p:sp>
        <p:nvSpPr>
          <p:cNvPr id="1603" name="Shape 1603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table that specifies the rates of all possible changes between states.</a:t>
            </a:r>
          </a:p>
        </p:txBody>
      </p:sp>
      <p:sp>
        <p:nvSpPr>
          <p:cNvPr id="1604" name="Shape 1604"/>
          <p:cNvSpPr/>
          <p:nvPr/>
        </p:nvSpPr>
        <p:spPr>
          <a:xfrm>
            <a:off x="2233116" y="139997"/>
            <a:ext cx="569376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Instantaneous-Rate Matrix</a:t>
            </a:r>
          </a:p>
        </p:txBody>
      </p:sp>
      <p:sp>
        <p:nvSpPr>
          <p:cNvPr id="1605" name="Shape 1605"/>
          <p:cNvSpPr/>
          <p:nvPr/>
        </p:nvSpPr>
        <p:spPr>
          <a:xfrm>
            <a:off x="533400" y="2019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pic>
        <p:nvPicPr>
          <p:cNvPr id="160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176" y="2416468"/>
            <a:ext cx="4597401" cy="154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7" name="Shape 1607"/>
          <p:cNvSpPr/>
          <p:nvPr/>
        </p:nvSpPr>
        <p:spPr>
          <a:xfrm>
            <a:off x="1003300" y="4216400"/>
            <a:ext cx="81788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table of rates specifies the instantaneous rate of change between sates.</a:t>
            </a:r>
          </a:p>
        </p:txBody>
      </p:sp>
      <p:sp>
        <p:nvSpPr>
          <p:cNvPr id="1608" name="Shape 1608"/>
          <p:cNvSpPr/>
          <p:nvPr/>
        </p:nvSpPr>
        <p:spPr>
          <a:xfrm>
            <a:off x="1003300" y="4597400"/>
            <a:ext cx="81788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rates are in terms of the expected number of substitutions per site.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Continuous-time Markov model is defined by a matrix of substitution rates</a:t>
            </a:r>
          </a:p>
        </p:txBody>
      </p:sp>
      <p:sp>
        <p:nvSpPr>
          <p:cNvPr id="1611" name="Shape 1611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table that specifies the rates of all possible changes between states.</a:t>
            </a:r>
          </a:p>
        </p:txBody>
      </p:sp>
      <p:sp>
        <p:nvSpPr>
          <p:cNvPr id="1612" name="Shape 1612"/>
          <p:cNvSpPr/>
          <p:nvPr/>
        </p:nvSpPr>
        <p:spPr>
          <a:xfrm>
            <a:off x="2233116" y="139997"/>
            <a:ext cx="569376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Instantaneous-Rate Matrix</a:t>
            </a:r>
          </a:p>
        </p:txBody>
      </p:sp>
      <p:sp>
        <p:nvSpPr>
          <p:cNvPr id="1613" name="Shape 1613"/>
          <p:cNvSpPr/>
          <p:nvPr/>
        </p:nvSpPr>
        <p:spPr>
          <a:xfrm>
            <a:off x="533400" y="2019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pic>
        <p:nvPicPr>
          <p:cNvPr id="161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176" y="2416468"/>
            <a:ext cx="4597401" cy="154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5" name="Shape 1615"/>
          <p:cNvSpPr/>
          <p:nvPr/>
        </p:nvSpPr>
        <p:spPr>
          <a:xfrm>
            <a:off x="1003300" y="4216400"/>
            <a:ext cx="81788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table of rates specifies the instantaneous rate of change between sates.</a:t>
            </a:r>
          </a:p>
        </p:txBody>
      </p:sp>
      <p:sp>
        <p:nvSpPr>
          <p:cNvPr id="1616" name="Shape 1616"/>
          <p:cNvSpPr/>
          <p:nvPr/>
        </p:nvSpPr>
        <p:spPr>
          <a:xfrm>
            <a:off x="1003300" y="4978400"/>
            <a:ext cx="81788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rates are scaled so that the average rate of substitution is one.</a:t>
            </a:r>
          </a:p>
        </p:txBody>
      </p:sp>
      <p:sp>
        <p:nvSpPr>
          <p:cNvPr id="1617" name="Shape 1617"/>
          <p:cNvSpPr/>
          <p:nvPr/>
        </p:nvSpPr>
        <p:spPr>
          <a:xfrm>
            <a:off x="1003300" y="4597400"/>
            <a:ext cx="81788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rates are in terms of the expected number of substitutions per site.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Continuous-time Markov model is defined by a matrix of substitution rates</a:t>
            </a:r>
          </a:p>
        </p:txBody>
      </p:sp>
      <p:sp>
        <p:nvSpPr>
          <p:cNvPr id="1620" name="Shape 1620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table that specifies the rates of all possible changes between states.</a:t>
            </a:r>
          </a:p>
        </p:txBody>
      </p:sp>
      <p:sp>
        <p:nvSpPr>
          <p:cNvPr id="1621" name="Shape 1621"/>
          <p:cNvSpPr/>
          <p:nvPr/>
        </p:nvSpPr>
        <p:spPr>
          <a:xfrm>
            <a:off x="2233116" y="139997"/>
            <a:ext cx="569376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Instantaneous-Rate Matrix</a:t>
            </a:r>
          </a:p>
        </p:txBody>
      </p:sp>
      <p:sp>
        <p:nvSpPr>
          <p:cNvPr id="1622" name="Shape 1622"/>
          <p:cNvSpPr/>
          <p:nvPr/>
        </p:nvSpPr>
        <p:spPr>
          <a:xfrm>
            <a:off x="533400" y="2019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pic>
        <p:nvPicPr>
          <p:cNvPr id="162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176" y="2416468"/>
            <a:ext cx="4597401" cy="154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Shape 1624"/>
          <p:cNvSpPr/>
          <p:nvPr/>
        </p:nvSpPr>
        <p:spPr>
          <a:xfrm>
            <a:off x="1003300" y="4216400"/>
            <a:ext cx="81788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table of rates specifies the instantaneous rate of change between sates.</a:t>
            </a:r>
          </a:p>
        </p:txBody>
      </p:sp>
      <p:sp>
        <p:nvSpPr>
          <p:cNvPr id="1625" name="Shape 1625"/>
          <p:cNvSpPr/>
          <p:nvPr/>
        </p:nvSpPr>
        <p:spPr>
          <a:xfrm>
            <a:off x="1003300" y="4978400"/>
            <a:ext cx="81788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rates are scaled so that the average rate of substitution is one.</a:t>
            </a:r>
          </a:p>
        </p:txBody>
      </p:sp>
      <p:sp>
        <p:nvSpPr>
          <p:cNvPr id="1626" name="Shape 1626"/>
          <p:cNvSpPr/>
          <p:nvPr/>
        </p:nvSpPr>
        <p:spPr>
          <a:xfrm>
            <a:off x="1003300" y="4597400"/>
            <a:ext cx="81788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rates are in terms of the expected number of substitutions per site.</a:t>
            </a:r>
          </a:p>
        </p:txBody>
      </p:sp>
      <p:grpSp>
        <p:nvGrpSpPr>
          <p:cNvPr id="1633" name="Group 1633"/>
          <p:cNvGrpSpPr/>
          <p:nvPr/>
        </p:nvGrpSpPr>
        <p:grpSpPr>
          <a:xfrm>
            <a:off x="3502500" y="2825334"/>
            <a:ext cx="3294781" cy="419932"/>
            <a:chOff x="0" y="69434"/>
            <a:chExt cx="3294779" cy="419930"/>
          </a:xfrm>
        </p:grpSpPr>
        <p:grpSp>
          <p:nvGrpSpPr>
            <p:cNvPr id="1630" name="Group 1630"/>
            <p:cNvGrpSpPr/>
            <p:nvPr/>
          </p:nvGrpSpPr>
          <p:grpSpPr>
            <a:xfrm>
              <a:off x="0" y="69434"/>
              <a:ext cx="3294780" cy="419932"/>
              <a:chOff x="0" y="69434"/>
              <a:chExt cx="3294779" cy="419930"/>
            </a:xfrm>
          </p:grpSpPr>
          <p:sp>
            <p:nvSpPr>
              <p:cNvPr id="1627" name="Shape 1627"/>
              <p:cNvSpPr/>
              <p:nvPr/>
            </p:nvSpPr>
            <p:spPr>
              <a:xfrm>
                <a:off x="967775" y="125189"/>
                <a:ext cx="2327005" cy="283748"/>
              </a:xfrm>
              <a:prstGeom prst="rect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14999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tabLst>
                    <a:tab pos="838200" algn="l"/>
                  </a:tabLst>
                  <a:defRPr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28" name="Shape 1628"/>
              <p:cNvSpPr/>
              <p:nvPr/>
            </p:nvSpPr>
            <p:spPr>
              <a:xfrm>
                <a:off x="0" y="125189"/>
                <a:ext cx="660648" cy="283748"/>
              </a:xfrm>
              <a:prstGeom prst="rect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63500" dir="2700000">
                  <a:srgbClr val="000000">
                    <a:alpha val="14999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tabLst>
                    <a:tab pos="838200" algn="l"/>
                  </a:tabLst>
                  <a:defRPr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29" name="Shape 1629"/>
              <p:cNvSpPr/>
              <p:nvPr/>
            </p:nvSpPr>
            <p:spPr>
              <a:xfrm>
                <a:off x="673925" y="69434"/>
                <a:ext cx="271873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lnSpc>
                    <a:spcPts val="2600"/>
                  </a:lnSpc>
                  <a:tabLst>
                    <a:tab pos="838200" algn="l"/>
                  </a:tabLst>
                  <a:defRPr sz="22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:r>
                  <a:t>=</a:t>
                </a:r>
              </a:p>
            </p:txBody>
          </p:sp>
        </p:grpSp>
        <p:sp>
          <p:nvSpPr>
            <p:cNvPr id="1631" name="Shape 1631"/>
            <p:cNvSpPr/>
            <p:nvPr/>
          </p:nvSpPr>
          <p:spPr>
            <a:xfrm>
              <a:off x="1562254" y="69434"/>
              <a:ext cx="271872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2600"/>
                </a:lnSpc>
                <a:tabLst>
                  <a:tab pos="838200" algn="l"/>
                </a:tabLst>
                <a:defRPr sz="2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2451254" y="69434"/>
              <a:ext cx="271873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2600"/>
                </a:lnSpc>
                <a:tabLst>
                  <a:tab pos="838200" algn="l"/>
                </a:tabLst>
                <a:defRPr sz="2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+</a:t>
              </a:r>
            </a:p>
          </p:txBody>
        </p:sp>
      </p:grpSp>
      <p:sp>
        <p:nvSpPr>
          <p:cNvPr id="1634" name="Shape 1634"/>
          <p:cNvSpPr/>
          <p:nvPr/>
        </p:nvSpPr>
        <p:spPr>
          <a:xfrm>
            <a:off x="1003300" y="535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rows of the table must sum to zero.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Shape 1636"/>
          <p:cNvSpPr/>
          <p:nvPr/>
        </p:nvSpPr>
        <p:spPr>
          <a:xfrm>
            <a:off x="1003300" y="3327400"/>
            <a:ext cx="8178800" cy="7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the current state of the Markov chain is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, the next substitution will occur</a:t>
            </a:r>
            <a:br/>
            <a:r>
              <a:t>     after an exponentially distributed waiting time with rate parameter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3333" i="1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  <p:pic>
        <p:nvPicPr>
          <p:cNvPr id="163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8" name="Shape 1638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sp>
        <p:nvSpPr>
          <p:cNvPr id="1639" name="Shape 1639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Shape 1642"/>
          <p:cNvSpPr/>
          <p:nvPr/>
        </p:nvSpPr>
        <p:spPr>
          <a:xfrm>
            <a:off x="4378566" y="2249601"/>
            <a:ext cx="660648" cy="28374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43" name="Shape 1643"/>
          <p:cNvSpPr/>
          <p:nvPr/>
        </p:nvSpPr>
        <p:spPr>
          <a:xfrm>
            <a:off x="1003300" y="4089400"/>
            <a:ext cx="841494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We can read this rate parameter directly from the instantaneous-rate matrix:</a:t>
            </a: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i="1">
                <a:latin typeface="Arial"/>
                <a:ea typeface="Arial"/>
                <a:cs typeface="Arial"/>
                <a:sym typeface="Arial"/>
              </a:rPr>
              <a:t>e.g.</a:t>
            </a:r>
            <a:r>
              <a:rPr>
                <a:latin typeface="Arial"/>
                <a:ea typeface="Arial"/>
                <a:cs typeface="Arial"/>
                <a:sym typeface="Arial"/>
              </a:rPr>
              <a:t>, if the current state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, the rate parameter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baseline="-33333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=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1.069) = 1.069</a:t>
            </a:r>
          </a:p>
        </p:txBody>
      </p:sp>
      <p:sp>
        <p:nvSpPr>
          <p:cNvPr id="1644" name="Shape 1644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sp>
        <p:nvSpPr>
          <p:cNvPr id="1645" name="Shape 1645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646" name="Shape 1646"/>
          <p:cNvSpPr/>
          <p:nvPr/>
        </p:nvSpPr>
        <p:spPr>
          <a:xfrm>
            <a:off x="1003300" y="3327400"/>
            <a:ext cx="8178800" cy="7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the current state of the Markov chain is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, the next substitution will occur</a:t>
            </a:r>
            <a:br/>
            <a:r>
              <a:t>     after an exponentially distributed waiting time with rate parameter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3333" i="1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9" name="Shape 1649"/>
          <p:cNvSpPr/>
          <p:nvPr/>
        </p:nvSpPr>
        <p:spPr>
          <a:xfrm>
            <a:off x="3591166" y="2249601"/>
            <a:ext cx="660648" cy="28374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50" name="Shape 1650"/>
          <p:cNvSpPr/>
          <p:nvPr/>
        </p:nvSpPr>
        <p:spPr>
          <a:xfrm>
            <a:off x="5254866" y="2249601"/>
            <a:ext cx="1499564" cy="28374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51" name="Shape 1651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sp>
        <p:nvSpPr>
          <p:cNvPr id="1652" name="Shape 1652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653" name="Shape 1653"/>
          <p:cNvSpPr/>
          <p:nvPr/>
        </p:nvSpPr>
        <p:spPr>
          <a:xfrm>
            <a:off x="1797484" y="4379689"/>
            <a:ext cx="6279183" cy="71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or, equivalently: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CG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0.148 + 0.415 + 0.506 = 1.069</a:t>
            </a:r>
          </a:p>
        </p:txBody>
      </p:sp>
      <p:sp>
        <p:nvSpPr>
          <p:cNvPr id="1654" name="Shape 1654"/>
          <p:cNvSpPr/>
          <p:nvPr/>
        </p:nvSpPr>
        <p:spPr>
          <a:xfrm>
            <a:off x="1003300" y="4089400"/>
            <a:ext cx="841494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We can read this rate parameter directly from the instantaneous-rate matrix:</a:t>
            </a: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i="1">
                <a:latin typeface="Arial"/>
                <a:ea typeface="Arial"/>
                <a:cs typeface="Arial"/>
                <a:sym typeface="Arial"/>
              </a:rPr>
              <a:t>e.g.</a:t>
            </a:r>
            <a:r>
              <a:rPr>
                <a:latin typeface="Arial"/>
                <a:ea typeface="Arial"/>
                <a:cs typeface="Arial"/>
                <a:sym typeface="Arial"/>
              </a:rPr>
              <a:t>, if the current state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, the rate parameter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baseline="-33333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=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1.069) = 1.069</a:t>
            </a:r>
          </a:p>
        </p:txBody>
      </p:sp>
      <p:sp>
        <p:nvSpPr>
          <p:cNvPr id="1655" name="Shape 1655"/>
          <p:cNvSpPr/>
          <p:nvPr/>
        </p:nvSpPr>
        <p:spPr>
          <a:xfrm>
            <a:off x="1003300" y="3327400"/>
            <a:ext cx="8178800" cy="7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the current state of the Markov chain is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, the next substitution will occur</a:t>
            </a:r>
            <a:br/>
            <a:r>
              <a:t>     after an exponentially distributed waiting time with rate parameter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3333" i="1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990600" y="5524500"/>
            <a:ext cx="80010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1     ACG--CACCGGCGCAGTCA....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2     ACGTTCA--GGCG--GTCA....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3     ACGTTCACCGGCGCAGTCA....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4     ACGTTCACC--CGCAGTCA....</a:t>
            </a:r>
          </a:p>
        </p:txBody>
      </p:sp>
      <p:sp>
        <p:nvSpPr>
          <p:cNvPr id="284" name="Shape 284"/>
          <p:cNvSpPr/>
          <p:nvPr/>
        </p:nvSpPr>
        <p:spPr>
          <a:xfrm>
            <a:off x="635000" y="5080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The process of establishing homology is referred to as alignment </a:t>
            </a:r>
          </a:p>
        </p:txBody>
      </p:sp>
      <p:sp>
        <p:nvSpPr>
          <p:cNvPr id="285" name="Shape 285"/>
          <p:cNvSpPr/>
          <p:nvPr/>
        </p:nvSpPr>
        <p:spPr>
          <a:xfrm>
            <a:off x="635000" y="3175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The sequences data are arranged in tables called data matrices</a:t>
            </a:r>
          </a:p>
        </p:txBody>
      </p:sp>
      <p:sp>
        <p:nvSpPr>
          <p:cNvPr id="286" name="Shape 286"/>
          <p:cNvSpPr/>
          <p:nvPr/>
        </p:nvSpPr>
        <p:spPr>
          <a:xfrm>
            <a:off x="994754" y="3619500"/>
            <a:ext cx="8001001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1     ACGCACCGGCGCAGTCA....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2     ACGTTCAGGCGGTCA....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3     ACGTTCACCGGCGCAGTCA....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24242"/>
                </a:solidFill>
              </a:rPr>
              <a:t>species 4     ACGTTCACCCGCAGTCA....</a:t>
            </a:r>
          </a:p>
        </p:txBody>
      </p:sp>
      <p:sp>
        <p:nvSpPr>
          <p:cNvPr id="287" name="Shape 287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The state space is comprised of the four nucleic acids</a:t>
            </a:r>
          </a:p>
        </p:txBody>
      </p:sp>
      <p:sp>
        <p:nvSpPr>
          <p:cNvPr id="288" name="Shape 288"/>
          <p:cNvSpPr/>
          <p:nvPr/>
        </p:nvSpPr>
        <p:spPr>
          <a:xfrm>
            <a:off x="4048119" y="2121177"/>
            <a:ext cx="31607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</a:t>
            </a:r>
          </a:p>
        </p:txBody>
      </p:sp>
      <p:sp>
        <p:nvSpPr>
          <p:cNvPr id="289" name="Shape 289"/>
          <p:cNvSpPr/>
          <p:nvPr/>
        </p:nvSpPr>
        <p:spPr>
          <a:xfrm>
            <a:off x="4797419" y="2121177"/>
            <a:ext cx="31607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</a:t>
            </a:r>
          </a:p>
        </p:txBody>
      </p:sp>
      <p:sp>
        <p:nvSpPr>
          <p:cNvPr id="290" name="Shape 290"/>
          <p:cNvSpPr/>
          <p:nvPr/>
        </p:nvSpPr>
        <p:spPr>
          <a:xfrm>
            <a:off x="4048119" y="2718077"/>
            <a:ext cx="331628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G</a:t>
            </a:r>
          </a:p>
        </p:txBody>
      </p:sp>
      <p:sp>
        <p:nvSpPr>
          <p:cNvPr id="291" name="Shape 291"/>
          <p:cNvSpPr/>
          <p:nvPr/>
        </p:nvSpPr>
        <p:spPr>
          <a:xfrm>
            <a:off x="4797419" y="2718077"/>
            <a:ext cx="300659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600"/>
              </a:lnSpc>
              <a:tabLst>
                <a:tab pos="838200" algn="l"/>
              </a:tabLst>
              <a:defRPr b="1" sz="2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</a:t>
            </a:r>
          </a:p>
        </p:txBody>
      </p:sp>
      <p:sp>
        <p:nvSpPr>
          <p:cNvPr id="292" name="Shape 292"/>
          <p:cNvSpPr/>
          <p:nvPr/>
        </p:nvSpPr>
        <p:spPr>
          <a:xfrm flipV="1">
            <a:off x="4366218" y="2445718"/>
            <a:ext cx="429863" cy="42986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4366218" y="2445718"/>
            <a:ext cx="429863" cy="42986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4342793" y="2381942"/>
            <a:ext cx="46951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4342793" y="2928042"/>
            <a:ext cx="46951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4322456" y="2445718"/>
            <a:ext cx="1" cy="386659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4843156" y="2445718"/>
            <a:ext cx="1" cy="386659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2040731" y="139997"/>
            <a:ext cx="607853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Data: Nucleotide Sequences</a:t>
            </a:r>
          </a:p>
        </p:txBody>
      </p:sp>
      <p:sp>
        <p:nvSpPr>
          <p:cNvPr id="299" name="Shape 299"/>
          <p:cNvSpPr/>
          <p:nvPr/>
        </p:nvSpPr>
        <p:spPr>
          <a:xfrm>
            <a:off x="2481863" y="2127942"/>
            <a:ext cx="1404573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solidFill>
                  <a:srgbClr val="424242"/>
                </a:solidFill>
              </a:rPr>
              <a:t> (adenine)</a:t>
            </a:r>
          </a:p>
        </p:txBody>
      </p:sp>
      <p:sp>
        <p:nvSpPr>
          <p:cNvPr id="300" name="Shape 300"/>
          <p:cNvSpPr/>
          <p:nvPr/>
        </p:nvSpPr>
        <p:spPr>
          <a:xfrm>
            <a:off x="2481863" y="2635942"/>
            <a:ext cx="1404573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>
                <a:solidFill>
                  <a:srgbClr val="424242"/>
                </a:solidFill>
              </a:rPr>
              <a:t> (guanine)</a:t>
            </a:r>
          </a:p>
        </p:txBody>
      </p:sp>
      <p:sp>
        <p:nvSpPr>
          <p:cNvPr id="301" name="Shape 301"/>
          <p:cNvSpPr/>
          <p:nvPr/>
        </p:nvSpPr>
        <p:spPr>
          <a:xfrm>
            <a:off x="5275863" y="2127942"/>
            <a:ext cx="1404572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solidFill>
                  <a:srgbClr val="424242"/>
                </a:solidFill>
              </a:rPr>
              <a:t> (cytosine)</a:t>
            </a:r>
          </a:p>
        </p:txBody>
      </p:sp>
      <p:sp>
        <p:nvSpPr>
          <p:cNvPr id="302" name="Shape 302"/>
          <p:cNvSpPr/>
          <p:nvPr/>
        </p:nvSpPr>
        <p:spPr>
          <a:xfrm>
            <a:off x="5275863" y="2635942"/>
            <a:ext cx="1404572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>
                <a:solidFill>
                  <a:srgbClr val="424242"/>
                </a:solidFill>
              </a:rPr>
              <a:t> (thymine)</a:t>
            </a:r>
          </a:p>
        </p:txBody>
      </p:sp>
      <p:sp>
        <p:nvSpPr>
          <p:cNvPr id="303" name="Shape 303"/>
          <p:cNvSpPr/>
          <p:nvPr/>
        </p:nvSpPr>
        <p:spPr>
          <a:xfrm>
            <a:off x="5275863" y="1823142"/>
            <a:ext cx="1799977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Pyrimidines</a:t>
            </a:r>
          </a:p>
        </p:txBody>
      </p:sp>
      <p:sp>
        <p:nvSpPr>
          <p:cNvPr id="304" name="Shape 304"/>
          <p:cNvSpPr/>
          <p:nvPr/>
        </p:nvSpPr>
        <p:spPr>
          <a:xfrm>
            <a:off x="2481863" y="1823142"/>
            <a:ext cx="1404573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b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Purines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8" name="Shape 1658"/>
          <p:cNvSpPr/>
          <p:nvPr/>
        </p:nvSpPr>
        <p:spPr>
          <a:xfrm>
            <a:off x="1003300" y="5181600"/>
            <a:ext cx="8178800" cy="74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When an event occurs, the rate matrix also specifies the probabilities of all</a:t>
            </a:r>
            <a:br>
              <a:rPr sz="1800"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latin typeface="Arial"/>
                <a:ea typeface="Arial"/>
                <a:cs typeface="Arial"/>
                <a:sym typeface="Arial"/>
              </a:rPr>
              <a:t>     possible substitutions: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÷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  <p:sp>
        <p:nvSpPr>
          <p:cNvPr id="1659" name="Shape 1659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sp>
        <p:nvSpPr>
          <p:cNvPr id="1660" name="Shape 1660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661" name="Shape 1661"/>
          <p:cNvSpPr/>
          <p:nvPr/>
        </p:nvSpPr>
        <p:spPr>
          <a:xfrm>
            <a:off x="1797484" y="4379689"/>
            <a:ext cx="6279183" cy="71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or, equivalently: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CG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0.148 + 0.415 + 0.506 = 1.069</a:t>
            </a:r>
          </a:p>
        </p:txBody>
      </p:sp>
      <p:sp>
        <p:nvSpPr>
          <p:cNvPr id="1662" name="Shape 1662"/>
          <p:cNvSpPr/>
          <p:nvPr/>
        </p:nvSpPr>
        <p:spPr>
          <a:xfrm>
            <a:off x="1003300" y="4089400"/>
            <a:ext cx="841494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We can read this rate parameter directly from the instantaneous-rate matrix:</a:t>
            </a: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i="1">
                <a:latin typeface="Arial"/>
                <a:ea typeface="Arial"/>
                <a:cs typeface="Arial"/>
                <a:sym typeface="Arial"/>
              </a:rPr>
              <a:t>e.g.</a:t>
            </a:r>
            <a:r>
              <a:rPr>
                <a:latin typeface="Arial"/>
                <a:ea typeface="Arial"/>
                <a:cs typeface="Arial"/>
                <a:sym typeface="Arial"/>
              </a:rPr>
              <a:t>, if the current state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, the rate parameter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baseline="-33333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=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1.069) = 1.069</a:t>
            </a:r>
          </a:p>
        </p:txBody>
      </p:sp>
      <p:sp>
        <p:nvSpPr>
          <p:cNvPr id="1663" name="Shape 1663"/>
          <p:cNvSpPr/>
          <p:nvPr/>
        </p:nvSpPr>
        <p:spPr>
          <a:xfrm>
            <a:off x="1003300" y="3327400"/>
            <a:ext cx="8178800" cy="7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the current state of the Markov chain is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, the next substitution will occur</a:t>
            </a:r>
            <a:br/>
            <a:r>
              <a:t>     after an exponentially distributed waiting time with rate parameter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3333" i="1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6" name="Shape 1666"/>
          <p:cNvSpPr/>
          <p:nvPr/>
        </p:nvSpPr>
        <p:spPr>
          <a:xfrm>
            <a:off x="3591166" y="2249601"/>
            <a:ext cx="660648" cy="28374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67" name="Shape 1667"/>
          <p:cNvSpPr/>
          <p:nvPr/>
        </p:nvSpPr>
        <p:spPr>
          <a:xfrm>
            <a:off x="3684828" y="5988049"/>
            <a:ext cx="47104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0.148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0.138</a:t>
            </a:r>
          </a:p>
        </p:txBody>
      </p:sp>
      <p:sp>
        <p:nvSpPr>
          <p:cNvPr id="1668" name="Shape 1668"/>
          <p:cNvSpPr/>
          <p:nvPr/>
        </p:nvSpPr>
        <p:spPr>
          <a:xfrm>
            <a:off x="6021771" y="6062076"/>
            <a:ext cx="660648" cy="283748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69" name="Shape 1669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sp>
        <p:nvSpPr>
          <p:cNvPr id="1670" name="Shape 1670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671" name="Shape 1671"/>
          <p:cNvSpPr/>
          <p:nvPr/>
        </p:nvSpPr>
        <p:spPr>
          <a:xfrm>
            <a:off x="1003300" y="5181600"/>
            <a:ext cx="8178800" cy="74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When an event occurs, the rate matrix also specifies the probabilities of all</a:t>
            </a:r>
            <a:br>
              <a:rPr sz="1800"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latin typeface="Arial"/>
                <a:ea typeface="Arial"/>
                <a:cs typeface="Arial"/>
                <a:sym typeface="Arial"/>
              </a:rPr>
              <a:t>     possible substitutions: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÷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  <p:sp>
        <p:nvSpPr>
          <p:cNvPr id="1672" name="Shape 1672"/>
          <p:cNvSpPr/>
          <p:nvPr/>
        </p:nvSpPr>
        <p:spPr>
          <a:xfrm>
            <a:off x="1797484" y="4379689"/>
            <a:ext cx="6279183" cy="71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or, equivalently: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CG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0.148 + 0.415 + 0.506 = 1.069</a:t>
            </a:r>
          </a:p>
        </p:txBody>
      </p:sp>
      <p:sp>
        <p:nvSpPr>
          <p:cNvPr id="1673" name="Shape 1673"/>
          <p:cNvSpPr/>
          <p:nvPr/>
        </p:nvSpPr>
        <p:spPr>
          <a:xfrm>
            <a:off x="1003300" y="4089400"/>
            <a:ext cx="841494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We can read this rate parameter directly from the instantaneous-rate matrix:</a:t>
            </a: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i="1">
                <a:latin typeface="Arial"/>
                <a:ea typeface="Arial"/>
                <a:cs typeface="Arial"/>
                <a:sym typeface="Arial"/>
              </a:rPr>
              <a:t>e.g.</a:t>
            </a:r>
            <a:r>
              <a:rPr>
                <a:latin typeface="Arial"/>
                <a:ea typeface="Arial"/>
                <a:cs typeface="Arial"/>
                <a:sym typeface="Arial"/>
              </a:rPr>
              <a:t>, if the current state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, the rate parameter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baseline="-33333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=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1.069) = 1.069</a:t>
            </a:r>
          </a:p>
        </p:txBody>
      </p:sp>
      <p:sp>
        <p:nvSpPr>
          <p:cNvPr id="1674" name="Shape 1674"/>
          <p:cNvSpPr/>
          <p:nvPr/>
        </p:nvSpPr>
        <p:spPr>
          <a:xfrm>
            <a:off x="1003300" y="3327400"/>
            <a:ext cx="8178800" cy="7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the current state of the Markov chain is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, the next substitution will occur</a:t>
            </a:r>
            <a:br/>
            <a:r>
              <a:t>     after an exponentially distributed waiting time with rate parameter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3333" i="1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/>
          <p:nvPr/>
        </p:nvSpPr>
        <p:spPr>
          <a:xfrm>
            <a:off x="3684828" y="5988049"/>
            <a:ext cx="47104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0.148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0.138</a:t>
            </a:r>
          </a:p>
        </p:txBody>
      </p:sp>
      <p:pic>
        <p:nvPicPr>
          <p:cNvPr id="167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8" name="Shape 1678"/>
          <p:cNvSpPr/>
          <p:nvPr/>
        </p:nvSpPr>
        <p:spPr>
          <a:xfrm>
            <a:off x="4442066" y="2249601"/>
            <a:ext cx="660648" cy="28374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9" name="Shape 1679"/>
          <p:cNvSpPr/>
          <p:nvPr/>
        </p:nvSpPr>
        <p:spPr>
          <a:xfrm>
            <a:off x="6885371" y="6062076"/>
            <a:ext cx="660648" cy="283748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0" name="Shape 1680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sp>
        <p:nvSpPr>
          <p:cNvPr id="1681" name="Shape 1681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682" name="Shape 1682"/>
          <p:cNvSpPr/>
          <p:nvPr/>
        </p:nvSpPr>
        <p:spPr>
          <a:xfrm>
            <a:off x="1003300" y="5181600"/>
            <a:ext cx="8178800" cy="74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When an event occurs, the rate matrix also specifies the probabilities of all</a:t>
            </a:r>
            <a:br>
              <a:rPr sz="1800"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latin typeface="Arial"/>
                <a:ea typeface="Arial"/>
                <a:cs typeface="Arial"/>
                <a:sym typeface="Arial"/>
              </a:rPr>
              <a:t>     possible substitutions: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÷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  <p:sp>
        <p:nvSpPr>
          <p:cNvPr id="1683" name="Shape 1683"/>
          <p:cNvSpPr/>
          <p:nvPr/>
        </p:nvSpPr>
        <p:spPr>
          <a:xfrm>
            <a:off x="1797484" y="4379689"/>
            <a:ext cx="6279183" cy="71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or, equivalently: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CG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0.148 + 0.415 + 0.506 = 1.069</a:t>
            </a:r>
          </a:p>
        </p:txBody>
      </p:sp>
      <p:sp>
        <p:nvSpPr>
          <p:cNvPr id="1684" name="Shape 1684"/>
          <p:cNvSpPr/>
          <p:nvPr/>
        </p:nvSpPr>
        <p:spPr>
          <a:xfrm>
            <a:off x="1003300" y="4089400"/>
            <a:ext cx="841494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We can read this rate parameter directly from the instantaneous-rate matrix:</a:t>
            </a: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i="1">
                <a:latin typeface="Arial"/>
                <a:ea typeface="Arial"/>
                <a:cs typeface="Arial"/>
                <a:sym typeface="Arial"/>
              </a:rPr>
              <a:t>e.g.</a:t>
            </a:r>
            <a:r>
              <a:rPr>
                <a:latin typeface="Arial"/>
                <a:ea typeface="Arial"/>
                <a:cs typeface="Arial"/>
                <a:sym typeface="Arial"/>
              </a:rPr>
              <a:t>, if the current state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, the rate parameter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baseline="-33333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=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1.069) = 1.069</a:t>
            </a:r>
          </a:p>
        </p:txBody>
      </p:sp>
      <p:sp>
        <p:nvSpPr>
          <p:cNvPr id="1685" name="Shape 1685"/>
          <p:cNvSpPr/>
          <p:nvPr/>
        </p:nvSpPr>
        <p:spPr>
          <a:xfrm>
            <a:off x="1003300" y="3327400"/>
            <a:ext cx="8178800" cy="7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the current state of the Markov chain is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, the next substitution will occur</a:t>
            </a:r>
            <a:br/>
            <a:r>
              <a:t>     after an exponentially distributed waiting time with rate parameter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3333" i="1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Shape 1687"/>
          <p:cNvSpPr/>
          <p:nvPr/>
        </p:nvSpPr>
        <p:spPr>
          <a:xfrm>
            <a:off x="3684828" y="6369049"/>
            <a:ext cx="4730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CG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0.415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0.388</a:t>
            </a:r>
          </a:p>
        </p:txBody>
      </p:sp>
      <p:pic>
        <p:nvPicPr>
          <p:cNvPr id="16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Shape 1689"/>
          <p:cNvSpPr/>
          <p:nvPr/>
        </p:nvSpPr>
        <p:spPr>
          <a:xfrm>
            <a:off x="5267566" y="2249601"/>
            <a:ext cx="660648" cy="28374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0" name="Shape 1690"/>
          <p:cNvSpPr/>
          <p:nvPr/>
        </p:nvSpPr>
        <p:spPr>
          <a:xfrm>
            <a:off x="6047171" y="6443076"/>
            <a:ext cx="660648" cy="283748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1" name="Shape 1691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sp>
        <p:nvSpPr>
          <p:cNvPr id="1692" name="Shape 1692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693" name="Shape 1693"/>
          <p:cNvSpPr/>
          <p:nvPr/>
        </p:nvSpPr>
        <p:spPr>
          <a:xfrm>
            <a:off x="3684828" y="5988049"/>
            <a:ext cx="47104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0.148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0.138</a:t>
            </a:r>
          </a:p>
        </p:txBody>
      </p:sp>
      <p:sp>
        <p:nvSpPr>
          <p:cNvPr id="1694" name="Shape 1694"/>
          <p:cNvSpPr/>
          <p:nvPr/>
        </p:nvSpPr>
        <p:spPr>
          <a:xfrm>
            <a:off x="1003300" y="5181600"/>
            <a:ext cx="8178800" cy="74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When an event occurs, the rate matrix also specifies the probabilities of all</a:t>
            </a:r>
            <a:br>
              <a:rPr sz="1800"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latin typeface="Arial"/>
                <a:ea typeface="Arial"/>
                <a:cs typeface="Arial"/>
                <a:sym typeface="Arial"/>
              </a:rPr>
              <a:t>     possible substitutions: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÷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  <p:sp>
        <p:nvSpPr>
          <p:cNvPr id="1695" name="Shape 1695"/>
          <p:cNvSpPr/>
          <p:nvPr/>
        </p:nvSpPr>
        <p:spPr>
          <a:xfrm>
            <a:off x="1797484" y="4379689"/>
            <a:ext cx="6279183" cy="71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or, equivalently: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CG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0.148 + 0.415 + 0.506 = 1.069</a:t>
            </a:r>
          </a:p>
        </p:txBody>
      </p:sp>
      <p:sp>
        <p:nvSpPr>
          <p:cNvPr id="1696" name="Shape 1696"/>
          <p:cNvSpPr/>
          <p:nvPr/>
        </p:nvSpPr>
        <p:spPr>
          <a:xfrm>
            <a:off x="1003300" y="4089400"/>
            <a:ext cx="841494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We can read this rate parameter directly from the instantaneous-rate matrix:</a:t>
            </a: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i="1">
                <a:latin typeface="Arial"/>
                <a:ea typeface="Arial"/>
                <a:cs typeface="Arial"/>
                <a:sym typeface="Arial"/>
              </a:rPr>
              <a:t>e.g.</a:t>
            </a:r>
            <a:r>
              <a:rPr>
                <a:latin typeface="Arial"/>
                <a:ea typeface="Arial"/>
                <a:cs typeface="Arial"/>
                <a:sym typeface="Arial"/>
              </a:rPr>
              <a:t>, if the current state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, the rate parameter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baseline="-33333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=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1.069) = 1.069</a:t>
            </a:r>
          </a:p>
        </p:txBody>
      </p:sp>
      <p:sp>
        <p:nvSpPr>
          <p:cNvPr id="1697" name="Shape 1697"/>
          <p:cNvSpPr/>
          <p:nvPr/>
        </p:nvSpPr>
        <p:spPr>
          <a:xfrm>
            <a:off x="1003300" y="3327400"/>
            <a:ext cx="8178800" cy="7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the current state of the Markov chain is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, the next substitution will occur</a:t>
            </a:r>
            <a:br/>
            <a:r>
              <a:t>     after an exponentially distributed waiting time with rate parameter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3333" i="1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/>
          <p:nvPr/>
        </p:nvSpPr>
        <p:spPr>
          <a:xfrm>
            <a:off x="3684828" y="6750049"/>
            <a:ext cx="46738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CT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0.506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0.474</a:t>
            </a:r>
          </a:p>
        </p:txBody>
      </p:sp>
      <p:pic>
        <p:nvPicPr>
          <p:cNvPr id="170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1" name="Shape 1701"/>
          <p:cNvSpPr/>
          <p:nvPr/>
        </p:nvSpPr>
        <p:spPr>
          <a:xfrm>
            <a:off x="6156566" y="2249601"/>
            <a:ext cx="660648" cy="28374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2" name="Shape 1702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sp>
        <p:nvSpPr>
          <p:cNvPr id="1703" name="Shape 1703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704" name="Shape 1704"/>
          <p:cNvSpPr/>
          <p:nvPr/>
        </p:nvSpPr>
        <p:spPr>
          <a:xfrm>
            <a:off x="3684828" y="6369049"/>
            <a:ext cx="4730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CG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0.415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0.388</a:t>
            </a:r>
          </a:p>
        </p:txBody>
      </p:sp>
      <p:sp>
        <p:nvSpPr>
          <p:cNvPr id="1705" name="Shape 1705"/>
          <p:cNvSpPr/>
          <p:nvPr/>
        </p:nvSpPr>
        <p:spPr>
          <a:xfrm>
            <a:off x="3684828" y="5988049"/>
            <a:ext cx="47104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0.148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0.138</a:t>
            </a:r>
          </a:p>
        </p:txBody>
      </p:sp>
      <p:sp>
        <p:nvSpPr>
          <p:cNvPr id="1706" name="Shape 1706"/>
          <p:cNvSpPr/>
          <p:nvPr/>
        </p:nvSpPr>
        <p:spPr>
          <a:xfrm>
            <a:off x="1003300" y="5181600"/>
            <a:ext cx="8178800" cy="74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When an event occurs, the rate matrix also specifies the probabilities of all</a:t>
            </a:r>
            <a:br>
              <a:rPr sz="1800"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latin typeface="Arial"/>
                <a:ea typeface="Arial"/>
                <a:cs typeface="Arial"/>
                <a:sym typeface="Arial"/>
              </a:rPr>
              <a:t>     possible substitutions: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÷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  <p:sp>
        <p:nvSpPr>
          <p:cNvPr id="1707" name="Shape 1707"/>
          <p:cNvSpPr/>
          <p:nvPr/>
        </p:nvSpPr>
        <p:spPr>
          <a:xfrm>
            <a:off x="1797484" y="4379689"/>
            <a:ext cx="6279183" cy="71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or, equivalently: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CG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0.148 + 0.415 + 0.506 = 1.069</a:t>
            </a:r>
          </a:p>
        </p:txBody>
      </p:sp>
      <p:sp>
        <p:nvSpPr>
          <p:cNvPr id="1708" name="Shape 1708"/>
          <p:cNvSpPr/>
          <p:nvPr/>
        </p:nvSpPr>
        <p:spPr>
          <a:xfrm>
            <a:off x="1003300" y="4089400"/>
            <a:ext cx="841494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We can read this rate parameter directly from the instantaneous-rate matrix:</a:t>
            </a: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i="1">
                <a:latin typeface="Arial"/>
                <a:ea typeface="Arial"/>
                <a:cs typeface="Arial"/>
                <a:sym typeface="Arial"/>
              </a:rPr>
              <a:t>e.g.</a:t>
            </a:r>
            <a:r>
              <a:rPr>
                <a:latin typeface="Arial"/>
                <a:ea typeface="Arial"/>
                <a:cs typeface="Arial"/>
                <a:sym typeface="Arial"/>
              </a:rPr>
              <a:t>, if the current state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, the rate parameter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baseline="-33333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=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1.069) = 1.069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003300" y="3327400"/>
            <a:ext cx="8178800" cy="7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the current state of the Markov chain is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, the next substitution will occur</a:t>
            </a:r>
            <a:br/>
            <a:r>
              <a:t>     after an exponentially distributed waiting time with rate parameter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3333" i="1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  <p:sp>
        <p:nvSpPr>
          <p:cNvPr id="1710" name="Shape 1710"/>
          <p:cNvSpPr/>
          <p:nvPr/>
        </p:nvSpPr>
        <p:spPr>
          <a:xfrm>
            <a:off x="6047171" y="6824076"/>
            <a:ext cx="660648" cy="283747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3" name="Shape 1713"/>
          <p:cNvSpPr/>
          <p:nvPr/>
        </p:nvSpPr>
        <p:spPr>
          <a:xfrm>
            <a:off x="7607878" y="7126872"/>
            <a:ext cx="8255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4" name="Shape 1714"/>
          <p:cNvSpPr/>
          <p:nvPr/>
        </p:nvSpPr>
        <p:spPr>
          <a:xfrm>
            <a:off x="6952280" y="7101472"/>
            <a:ext cx="11191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Symbol"/>
                <a:ea typeface="Symbol"/>
                <a:cs typeface="Symbol"/>
                <a:sym typeface="Symbol"/>
              </a:rPr>
              <a:t>∑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aseline="-37500" i="1" sz="1600">
                <a:latin typeface="Times"/>
                <a:ea typeface="Times"/>
                <a:cs typeface="Times"/>
                <a:sym typeface="Times"/>
              </a:rPr>
              <a:t>ij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1.0</a:t>
            </a:r>
          </a:p>
        </p:txBody>
      </p:sp>
      <p:sp>
        <p:nvSpPr>
          <p:cNvPr id="1715" name="Shape 1715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hypothetical instantaneous-rate matrix </a:t>
            </a:r>
          </a:p>
        </p:txBody>
      </p:sp>
      <p:sp>
        <p:nvSpPr>
          <p:cNvPr id="1716" name="Shape 1716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717" name="Shape 1717"/>
          <p:cNvSpPr/>
          <p:nvPr/>
        </p:nvSpPr>
        <p:spPr>
          <a:xfrm>
            <a:off x="3684828" y="6750049"/>
            <a:ext cx="46738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CT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0.506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0.474</a:t>
            </a:r>
          </a:p>
        </p:txBody>
      </p:sp>
      <p:sp>
        <p:nvSpPr>
          <p:cNvPr id="1718" name="Shape 1718"/>
          <p:cNvSpPr/>
          <p:nvPr/>
        </p:nvSpPr>
        <p:spPr>
          <a:xfrm>
            <a:off x="3684828" y="6369049"/>
            <a:ext cx="4730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CG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0.415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0.388</a:t>
            </a:r>
          </a:p>
        </p:txBody>
      </p:sp>
      <p:sp>
        <p:nvSpPr>
          <p:cNvPr id="1719" name="Shape 1719"/>
          <p:cNvSpPr/>
          <p:nvPr/>
        </p:nvSpPr>
        <p:spPr>
          <a:xfrm>
            <a:off x="3684828" y="5988049"/>
            <a:ext cx="47104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0.148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0.138</a:t>
            </a:r>
          </a:p>
        </p:txBody>
      </p:sp>
      <p:sp>
        <p:nvSpPr>
          <p:cNvPr id="1720" name="Shape 1720"/>
          <p:cNvSpPr/>
          <p:nvPr/>
        </p:nvSpPr>
        <p:spPr>
          <a:xfrm>
            <a:off x="1003300" y="5181600"/>
            <a:ext cx="8178800" cy="74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When an event occurs, the rate matrix also specifies the probabilities of all</a:t>
            </a:r>
            <a:br>
              <a:rPr sz="1800"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latin typeface="Arial"/>
                <a:ea typeface="Arial"/>
                <a:cs typeface="Arial"/>
                <a:sym typeface="Arial"/>
              </a:rPr>
              <a:t>     possible substitutions: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÷</a:t>
            </a:r>
            <a:r>
              <a:rPr sz="1900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  <p:sp>
        <p:nvSpPr>
          <p:cNvPr id="1721" name="Shape 1721"/>
          <p:cNvSpPr/>
          <p:nvPr/>
        </p:nvSpPr>
        <p:spPr>
          <a:xfrm>
            <a:off x="1797484" y="4379689"/>
            <a:ext cx="6279183" cy="71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or, equivalently: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CG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r>
              <a:rPr baseline="-37500" i="1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= 0.148 + 0.415 + 0.506 = 1.069</a:t>
            </a:r>
          </a:p>
        </p:txBody>
      </p:sp>
      <p:sp>
        <p:nvSpPr>
          <p:cNvPr id="1722" name="Shape 1722"/>
          <p:cNvSpPr/>
          <p:nvPr/>
        </p:nvSpPr>
        <p:spPr>
          <a:xfrm>
            <a:off x="1003300" y="4089400"/>
            <a:ext cx="841494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We can read this rate parameter directly from the instantaneous-rate matrix:</a:t>
            </a:r>
            <a:br>
              <a:rPr>
                <a:latin typeface="Arial"/>
                <a:ea typeface="Arial"/>
                <a:cs typeface="Arial"/>
                <a:sym typeface="Arial"/>
              </a:rPr>
            </a:br>
            <a:r>
              <a:rPr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i="1">
                <a:latin typeface="Arial"/>
                <a:ea typeface="Arial"/>
                <a:cs typeface="Arial"/>
                <a:sym typeface="Arial"/>
              </a:rPr>
              <a:t>e.g.</a:t>
            </a:r>
            <a:r>
              <a:rPr>
                <a:latin typeface="Arial"/>
                <a:ea typeface="Arial"/>
                <a:cs typeface="Arial"/>
                <a:sym typeface="Arial"/>
              </a:rPr>
              <a:t>, if the current state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, the rate parameter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baseline="-33333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=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>
                <a:latin typeface="Times"/>
                <a:ea typeface="Times"/>
                <a:cs typeface="Times"/>
                <a:sym typeface="Times"/>
              </a:rPr>
              <a:t>1.069) = 1.069</a:t>
            </a:r>
          </a:p>
        </p:txBody>
      </p:sp>
      <p:sp>
        <p:nvSpPr>
          <p:cNvPr id="1723" name="Shape 1723"/>
          <p:cNvSpPr/>
          <p:nvPr/>
        </p:nvSpPr>
        <p:spPr>
          <a:xfrm>
            <a:off x="1003300" y="3327400"/>
            <a:ext cx="8178800" cy="7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the current state of the Markov chain is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, the next substitution will occur</a:t>
            </a:r>
            <a:br/>
            <a:r>
              <a:t>     after an exponentially distributed waiting time with rate parameter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33333" i="1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726" name="Shape 1726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pic>
        <p:nvPicPr>
          <p:cNvPr id="17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174" y="3048000"/>
            <a:ext cx="2857501" cy="335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8" name="Shape 1728"/>
          <p:cNvSpPr/>
          <p:nvPr/>
        </p:nvSpPr>
        <p:spPr>
          <a:xfrm>
            <a:off x="974174" y="6400799"/>
            <a:ext cx="222646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/>
              <a:defRPr sz="16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/>
            </a:pPr>
            <a:r>
              <a:rPr i="0"/>
              <a:t>Siméon Poisson (1821)</a:t>
            </a:r>
          </a:p>
        </p:txBody>
      </p:sp>
      <p:sp>
        <p:nvSpPr>
          <p:cNvPr id="1729" name="Shape 1729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174" y="3048000"/>
            <a:ext cx="2857501" cy="335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2" name="Shape 1732"/>
          <p:cNvSpPr/>
          <p:nvPr/>
        </p:nvSpPr>
        <p:spPr>
          <a:xfrm>
            <a:off x="974174" y="6400799"/>
            <a:ext cx="222646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/>
              <a:defRPr sz="16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/>
            </a:pPr>
            <a:r>
              <a:rPr i="0"/>
              <a:t>Siméon Poisson (1821)</a:t>
            </a:r>
          </a:p>
        </p:txBody>
      </p:sp>
      <p:sp>
        <p:nvSpPr>
          <p:cNvPr id="1733" name="Shape 1733"/>
          <p:cNvSpPr/>
          <p:nvPr/>
        </p:nvSpPr>
        <p:spPr>
          <a:xfrm>
            <a:off x="908578" y="6743699"/>
            <a:ext cx="310753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/>
              <a:defRPr i="1" sz="16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24242"/>
                </a:solidFill>
              </a:rPr>
              <a:t>“</a:t>
            </a:r>
            <a:r>
              <a:t>Look out for that horse, stupide!”</a:t>
            </a:r>
          </a:p>
        </p:txBody>
      </p:sp>
      <p:sp>
        <p:nvSpPr>
          <p:cNvPr id="1734" name="Shape 173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735" name="Shape 1735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736" name="Shape 1736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/>
        </p:nvSpPr>
        <p:spPr>
          <a:xfrm>
            <a:off x="1003300" y="2286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events occur with a rate </a:t>
            </a:r>
          </a:p>
        </p:txBody>
      </p:sp>
      <p:pic>
        <p:nvPicPr>
          <p:cNvPr id="17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174" y="3048000"/>
            <a:ext cx="2857501" cy="335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0" name="Shape 1740"/>
          <p:cNvSpPr/>
          <p:nvPr/>
        </p:nvSpPr>
        <p:spPr>
          <a:xfrm>
            <a:off x="974174" y="6400799"/>
            <a:ext cx="222646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/>
              <a:defRPr sz="16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/>
            </a:pPr>
            <a:r>
              <a:rPr i="0"/>
              <a:t>Siméon Poisson (1821)</a:t>
            </a:r>
          </a:p>
        </p:txBody>
      </p:sp>
      <p:sp>
        <p:nvSpPr>
          <p:cNvPr id="1741" name="Shape 1741"/>
          <p:cNvSpPr/>
          <p:nvPr/>
        </p:nvSpPr>
        <p:spPr>
          <a:xfrm>
            <a:off x="908578" y="6743699"/>
            <a:ext cx="310753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/>
              <a:defRPr i="1" sz="16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24242"/>
                </a:solidFill>
              </a:rPr>
              <a:t>“</a:t>
            </a:r>
            <a:r>
              <a:t>Look out for that horse, stupide!”</a:t>
            </a:r>
          </a:p>
        </p:txBody>
      </p:sp>
      <p:pic>
        <p:nvPicPr>
          <p:cNvPr id="174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865" y="2388602"/>
            <a:ext cx="133351" cy="189499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Shape 174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744" name="Shape 1744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745" name="Shape 1745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65" y="2388602"/>
            <a:ext cx="133351" cy="189499"/>
          </a:xfrm>
          <a:prstGeom prst="rect">
            <a:avLst/>
          </a:prstGeom>
          <a:ln w="12700">
            <a:miter lim="400000"/>
          </a:ln>
        </p:spPr>
      </p:pic>
      <p:sp>
        <p:nvSpPr>
          <p:cNvPr id="1748" name="Shape 1748"/>
          <p:cNvSpPr/>
          <p:nvPr/>
        </p:nvSpPr>
        <p:spPr>
          <a:xfrm>
            <a:off x="990600" y="4051427"/>
            <a:ext cx="83363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49" name="Shape 1749"/>
          <p:cNvSpPr/>
          <p:nvPr/>
        </p:nvSpPr>
        <p:spPr>
          <a:xfrm>
            <a:off x="882650" y="4038600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1750" name="Shape 1750"/>
          <p:cNvSpPr/>
          <p:nvPr/>
        </p:nvSpPr>
        <p:spPr>
          <a:xfrm>
            <a:off x="971550" y="4019677"/>
            <a:ext cx="63500" cy="63501"/>
          </a:xfrm>
          <a:prstGeom prst="ellipse">
            <a:avLst/>
          </a:prstGeom>
          <a:solidFill>
            <a:srgbClr val="21212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51" name="Shape 1751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752" name="Shape 175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753" name="Shape 1753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  <p:sp>
        <p:nvSpPr>
          <p:cNvPr id="1754" name="Shape 1754"/>
          <p:cNvSpPr/>
          <p:nvPr/>
        </p:nvSpPr>
        <p:spPr>
          <a:xfrm>
            <a:off x="1003300" y="2286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events occur with a rate </a:t>
            </a:r>
          </a:p>
        </p:txBody>
      </p:sp>
      <p:sp>
        <p:nvSpPr>
          <p:cNvPr id="1755" name="Shape 1755"/>
          <p:cNvSpPr/>
          <p:nvPr/>
        </p:nvSpPr>
        <p:spPr>
          <a:xfrm>
            <a:off x="4717605" y="4207023"/>
            <a:ext cx="49817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07" name="Shape 307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308" name="Shape 308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09" name="Shape 309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310" name="Shape 310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311" name="Shape 311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312" name="Shape 312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313" name="Shape 313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314" name="Shape 314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315" name="Shape 315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317" name="Shape 317"/>
          <p:cNvSpPr/>
          <p:nvPr/>
        </p:nvSpPr>
        <p:spPr>
          <a:xfrm>
            <a:off x="495300" y="2463800"/>
            <a:ext cx="1816100" cy="698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Shape 1757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758" name="Shape 175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759" name="Shape 1759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  <p:pic>
        <p:nvPicPr>
          <p:cNvPr id="176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65" y="2388602"/>
            <a:ext cx="133351" cy="189499"/>
          </a:xfrm>
          <a:prstGeom prst="rect">
            <a:avLst/>
          </a:prstGeom>
          <a:ln w="12700">
            <a:miter lim="400000"/>
          </a:ln>
        </p:spPr>
      </p:pic>
      <p:sp>
        <p:nvSpPr>
          <p:cNvPr id="1761" name="Shape 1761"/>
          <p:cNvSpPr/>
          <p:nvPr/>
        </p:nvSpPr>
        <p:spPr>
          <a:xfrm>
            <a:off x="990600" y="4051427"/>
            <a:ext cx="83363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62" name="Shape 1762"/>
          <p:cNvSpPr/>
          <p:nvPr/>
        </p:nvSpPr>
        <p:spPr>
          <a:xfrm flipV="1">
            <a:off x="23939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63" name="Shape 1763"/>
          <p:cNvSpPr/>
          <p:nvPr/>
        </p:nvSpPr>
        <p:spPr>
          <a:xfrm>
            <a:off x="882650" y="4038600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1764" name="Shape 1764"/>
          <p:cNvSpPr/>
          <p:nvPr/>
        </p:nvSpPr>
        <p:spPr>
          <a:xfrm>
            <a:off x="971550" y="4019677"/>
            <a:ext cx="63500" cy="63501"/>
          </a:xfrm>
          <a:prstGeom prst="ellipse">
            <a:avLst/>
          </a:prstGeom>
          <a:solidFill>
            <a:srgbClr val="21212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76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604" y="841568"/>
            <a:ext cx="2540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6" name="Shape 1766"/>
          <p:cNvSpPr/>
          <p:nvPr/>
        </p:nvSpPr>
        <p:spPr>
          <a:xfrm>
            <a:off x="1003300" y="2286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events occur with a rate </a:t>
            </a:r>
          </a:p>
        </p:txBody>
      </p:sp>
      <p:sp>
        <p:nvSpPr>
          <p:cNvPr id="1767" name="Shape 1767"/>
          <p:cNvSpPr/>
          <p:nvPr/>
        </p:nvSpPr>
        <p:spPr>
          <a:xfrm>
            <a:off x="4717605" y="4207023"/>
            <a:ext cx="49817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"/>
                            </p:stCondLst>
                            <p:childTnLst>
                              <p:par>
                                <p:cTn id="10" presetClass="exit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49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5" grpId="2"/>
      <p:bldP build="whole" bldLvl="1" animBg="1" rev="0" advAuto="0" spid="1762" grpId="3"/>
      <p:bldP build="whole" bldLvl="1" animBg="1" rev="0" advAuto="0" spid="1765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770" name="Shape 1770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771" name="Shape 1771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  <p:pic>
        <p:nvPicPr>
          <p:cNvPr id="17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65" y="2388602"/>
            <a:ext cx="133351" cy="189499"/>
          </a:xfrm>
          <a:prstGeom prst="rect">
            <a:avLst/>
          </a:prstGeom>
          <a:ln w="12700">
            <a:miter lim="400000"/>
          </a:ln>
        </p:spPr>
      </p:pic>
      <p:sp>
        <p:nvSpPr>
          <p:cNvPr id="1773" name="Shape 1773"/>
          <p:cNvSpPr/>
          <p:nvPr/>
        </p:nvSpPr>
        <p:spPr>
          <a:xfrm>
            <a:off x="990600" y="4051427"/>
            <a:ext cx="83363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74" name="Shape 1774"/>
          <p:cNvSpPr/>
          <p:nvPr/>
        </p:nvSpPr>
        <p:spPr>
          <a:xfrm flipV="1">
            <a:off x="23939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75" name="Shape 1775"/>
          <p:cNvSpPr/>
          <p:nvPr/>
        </p:nvSpPr>
        <p:spPr>
          <a:xfrm>
            <a:off x="882650" y="4038600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1776" name="Shape 1776"/>
          <p:cNvSpPr/>
          <p:nvPr/>
        </p:nvSpPr>
        <p:spPr>
          <a:xfrm>
            <a:off x="971550" y="4019677"/>
            <a:ext cx="63500" cy="63501"/>
          </a:xfrm>
          <a:prstGeom prst="ellipse">
            <a:avLst/>
          </a:prstGeom>
          <a:solidFill>
            <a:srgbClr val="21212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77" name="Shape 1777"/>
          <p:cNvSpPr/>
          <p:nvPr/>
        </p:nvSpPr>
        <p:spPr>
          <a:xfrm flipV="1">
            <a:off x="47942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77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1604" y="841568"/>
            <a:ext cx="2540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9" name="Shape 1779"/>
          <p:cNvSpPr/>
          <p:nvPr/>
        </p:nvSpPr>
        <p:spPr>
          <a:xfrm>
            <a:off x="1003300" y="2286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events occur with a rate </a:t>
            </a:r>
          </a:p>
        </p:txBody>
      </p:sp>
      <p:sp>
        <p:nvSpPr>
          <p:cNvPr id="1780" name="Shape 1780"/>
          <p:cNvSpPr/>
          <p:nvPr/>
        </p:nvSpPr>
        <p:spPr>
          <a:xfrm>
            <a:off x="4717605" y="4207023"/>
            <a:ext cx="49817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"/>
                            </p:stCondLst>
                            <p:childTnLst>
                              <p:par>
                                <p:cTn id="10" presetClass="exit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49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8" grpId="1"/>
      <p:bldP build="whole" bldLvl="1" animBg="1" rev="0" advAuto="0" spid="1778" grpId="2"/>
      <p:bldP build="whole" bldLvl="1" animBg="1" rev="0" advAuto="0" spid="1777" grpId="3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783" name="Shape 178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784" name="Shape 1784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  <p:pic>
        <p:nvPicPr>
          <p:cNvPr id="178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65" y="2388602"/>
            <a:ext cx="133351" cy="189499"/>
          </a:xfrm>
          <a:prstGeom prst="rect">
            <a:avLst/>
          </a:prstGeom>
          <a:ln w="12700">
            <a:miter lim="400000"/>
          </a:ln>
        </p:spPr>
      </p:pic>
      <p:sp>
        <p:nvSpPr>
          <p:cNvPr id="1786" name="Shape 1786"/>
          <p:cNvSpPr/>
          <p:nvPr/>
        </p:nvSpPr>
        <p:spPr>
          <a:xfrm>
            <a:off x="990600" y="4051427"/>
            <a:ext cx="83363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87" name="Shape 1787"/>
          <p:cNvSpPr/>
          <p:nvPr/>
        </p:nvSpPr>
        <p:spPr>
          <a:xfrm flipV="1">
            <a:off x="23939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88" name="Shape 1788"/>
          <p:cNvSpPr/>
          <p:nvPr/>
        </p:nvSpPr>
        <p:spPr>
          <a:xfrm>
            <a:off x="882650" y="4038600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1789" name="Shape 1789"/>
          <p:cNvSpPr/>
          <p:nvPr/>
        </p:nvSpPr>
        <p:spPr>
          <a:xfrm>
            <a:off x="971550" y="4019677"/>
            <a:ext cx="63500" cy="63501"/>
          </a:xfrm>
          <a:prstGeom prst="ellipse">
            <a:avLst/>
          </a:prstGeom>
          <a:solidFill>
            <a:srgbClr val="21212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0" name="Shape 1790"/>
          <p:cNvSpPr/>
          <p:nvPr/>
        </p:nvSpPr>
        <p:spPr>
          <a:xfrm flipV="1">
            <a:off x="47942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1" name="Shape 1791"/>
          <p:cNvSpPr/>
          <p:nvPr/>
        </p:nvSpPr>
        <p:spPr>
          <a:xfrm flipV="1">
            <a:off x="56832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79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0604" y="841568"/>
            <a:ext cx="2540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3" name="Shape 1793"/>
          <p:cNvSpPr/>
          <p:nvPr/>
        </p:nvSpPr>
        <p:spPr>
          <a:xfrm>
            <a:off x="1003300" y="2286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events occur with a rate </a:t>
            </a:r>
          </a:p>
        </p:txBody>
      </p:sp>
      <p:sp>
        <p:nvSpPr>
          <p:cNvPr id="1794" name="Shape 1794"/>
          <p:cNvSpPr/>
          <p:nvPr/>
        </p:nvSpPr>
        <p:spPr>
          <a:xfrm>
            <a:off x="4717605" y="4207023"/>
            <a:ext cx="49817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"/>
                            </p:stCondLst>
                            <p:childTnLst>
                              <p:par>
                                <p:cTn id="10" presetClass="exit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49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1" grpId="3"/>
      <p:bldP build="whole" bldLvl="1" animBg="1" rev="0" advAuto="0" spid="1792" grpId="1"/>
      <p:bldP build="whole" bldLvl="1" animBg="1" rev="0" advAuto="0" spid="1792" grpId="2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65" y="2388602"/>
            <a:ext cx="133351" cy="189499"/>
          </a:xfrm>
          <a:prstGeom prst="rect">
            <a:avLst/>
          </a:prstGeom>
          <a:ln w="12700">
            <a:miter lim="400000"/>
          </a:ln>
        </p:spPr>
      </p:pic>
      <p:sp>
        <p:nvSpPr>
          <p:cNvPr id="1797" name="Shape 1797"/>
          <p:cNvSpPr/>
          <p:nvPr/>
        </p:nvSpPr>
        <p:spPr>
          <a:xfrm>
            <a:off x="990600" y="4051427"/>
            <a:ext cx="83363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8" name="Shape 1798"/>
          <p:cNvSpPr/>
          <p:nvPr/>
        </p:nvSpPr>
        <p:spPr>
          <a:xfrm flipV="1">
            <a:off x="23939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9" name="Shape 1799"/>
          <p:cNvSpPr/>
          <p:nvPr/>
        </p:nvSpPr>
        <p:spPr>
          <a:xfrm>
            <a:off x="882650" y="4038600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1800" name="Shape 1800"/>
          <p:cNvSpPr/>
          <p:nvPr/>
        </p:nvSpPr>
        <p:spPr>
          <a:xfrm>
            <a:off x="971550" y="4019677"/>
            <a:ext cx="63500" cy="63501"/>
          </a:xfrm>
          <a:prstGeom prst="ellipse">
            <a:avLst/>
          </a:prstGeom>
          <a:solidFill>
            <a:srgbClr val="21212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01" name="Shape 1801"/>
          <p:cNvSpPr/>
          <p:nvPr/>
        </p:nvSpPr>
        <p:spPr>
          <a:xfrm flipV="1">
            <a:off x="47942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02" name="Shape 1802"/>
          <p:cNvSpPr/>
          <p:nvPr/>
        </p:nvSpPr>
        <p:spPr>
          <a:xfrm flipV="1">
            <a:off x="56832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803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03300" y="3744674"/>
            <a:ext cx="1397000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1804" name="Shape 1804"/>
          <p:cNvSpPr/>
          <p:nvPr/>
        </p:nvSpPr>
        <p:spPr>
          <a:xfrm>
            <a:off x="1003300" y="3058089"/>
            <a:ext cx="4510274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waiting (sojourn) time for the first event</a:t>
            </a:r>
          </a:p>
        </p:txBody>
      </p:sp>
      <p:sp>
        <p:nvSpPr>
          <p:cNvPr id="1805" name="Shape 1805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806" name="Shape 180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807" name="Shape 1807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  <p:sp>
        <p:nvSpPr>
          <p:cNvPr id="1808" name="Shape 1808"/>
          <p:cNvSpPr/>
          <p:nvPr/>
        </p:nvSpPr>
        <p:spPr>
          <a:xfrm>
            <a:off x="1003300" y="2286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events occur with a rate </a:t>
            </a:r>
          </a:p>
        </p:txBody>
      </p:sp>
      <p:sp>
        <p:nvSpPr>
          <p:cNvPr id="1809" name="Shape 1809"/>
          <p:cNvSpPr/>
          <p:nvPr/>
        </p:nvSpPr>
        <p:spPr>
          <a:xfrm>
            <a:off x="4717605" y="4207023"/>
            <a:ext cx="49817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65" y="2388602"/>
            <a:ext cx="133351" cy="189499"/>
          </a:xfrm>
          <a:prstGeom prst="rect">
            <a:avLst/>
          </a:prstGeom>
          <a:ln w="12700">
            <a:miter lim="400000"/>
          </a:ln>
        </p:spPr>
      </p:pic>
      <p:sp>
        <p:nvSpPr>
          <p:cNvPr id="1812" name="Shape 1812"/>
          <p:cNvSpPr/>
          <p:nvPr/>
        </p:nvSpPr>
        <p:spPr>
          <a:xfrm>
            <a:off x="990600" y="4051427"/>
            <a:ext cx="83363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3" name="Shape 1813"/>
          <p:cNvSpPr/>
          <p:nvPr/>
        </p:nvSpPr>
        <p:spPr>
          <a:xfrm flipV="1">
            <a:off x="23939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4" name="Shape 1814"/>
          <p:cNvSpPr/>
          <p:nvPr/>
        </p:nvSpPr>
        <p:spPr>
          <a:xfrm>
            <a:off x="882650" y="4038600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1815" name="Shape 1815"/>
          <p:cNvSpPr/>
          <p:nvPr/>
        </p:nvSpPr>
        <p:spPr>
          <a:xfrm>
            <a:off x="971550" y="4019677"/>
            <a:ext cx="63500" cy="63501"/>
          </a:xfrm>
          <a:prstGeom prst="ellipse">
            <a:avLst/>
          </a:prstGeom>
          <a:solidFill>
            <a:srgbClr val="21212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6" name="Shape 1816"/>
          <p:cNvSpPr/>
          <p:nvPr/>
        </p:nvSpPr>
        <p:spPr>
          <a:xfrm flipV="1">
            <a:off x="47942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7" name="Shape 1817"/>
          <p:cNvSpPr/>
          <p:nvPr/>
        </p:nvSpPr>
        <p:spPr>
          <a:xfrm flipV="1">
            <a:off x="56832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818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400300" y="3744674"/>
            <a:ext cx="23876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Shape 1819"/>
          <p:cNvSpPr/>
          <p:nvPr/>
        </p:nvSpPr>
        <p:spPr>
          <a:xfrm>
            <a:off x="1003300" y="3058089"/>
            <a:ext cx="487918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waiting (sojourn) time for the second event</a:t>
            </a:r>
          </a:p>
        </p:txBody>
      </p:sp>
      <p:sp>
        <p:nvSpPr>
          <p:cNvPr id="1820" name="Shape 1820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821" name="Shape 182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822" name="Shape 1822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  <p:sp>
        <p:nvSpPr>
          <p:cNvPr id="1823" name="Shape 1823"/>
          <p:cNvSpPr/>
          <p:nvPr/>
        </p:nvSpPr>
        <p:spPr>
          <a:xfrm>
            <a:off x="1003300" y="2286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events occur with a rate </a:t>
            </a:r>
          </a:p>
        </p:txBody>
      </p:sp>
      <p:sp>
        <p:nvSpPr>
          <p:cNvPr id="1824" name="Shape 1824"/>
          <p:cNvSpPr/>
          <p:nvPr/>
        </p:nvSpPr>
        <p:spPr>
          <a:xfrm>
            <a:off x="4717605" y="4207023"/>
            <a:ext cx="49817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65" y="2388602"/>
            <a:ext cx="133351" cy="189499"/>
          </a:xfrm>
          <a:prstGeom prst="rect">
            <a:avLst/>
          </a:prstGeom>
          <a:ln w="12700">
            <a:miter lim="400000"/>
          </a:ln>
        </p:spPr>
      </p:pic>
      <p:sp>
        <p:nvSpPr>
          <p:cNvPr id="1827" name="Shape 1827"/>
          <p:cNvSpPr/>
          <p:nvPr/>
        </p:nvSpPr>
        <p:spPr>
          <a:xfrm>
            <a:off x="990600" y="4051427"/>
            <a:ext cx="83363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28" name="Shape 1828"/>
          <p:cNvSpPr/>
          <p:nvPr/>
        </p:nvSpPr>
        <p:spPr>
          <a:xfrm flipV="1">
            <a:off x="23939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29" name="Shape 1829"/>
          <p:cNvSpPr/>
          <p:nvPr/>
        </p:nvSpPr>
        <p:spPr>
          <a:xfrm>
            <a:off x="882650" y="4038600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1830" name="Shape 1830"/>
          <p:cNvSpPr/>
          <p:nvPr/>
        </p:nvSpPr>
        <p:spPr>
          <a:xfrm>
            <a:off x="971550" y="4019677"/>
            <a:ext cx="63500" cy="63501"/>
          </a:xfrm>
          <a:prstGeom prst="ellipse">
            <a:avLst/>
          </a:prstGeom>
          <a:solidFill>
            <a:srgbClr val="21212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1" name="Shape 1831"/>
          <p:cNvSpPr/>
          <p:nvPr/>
        </p:nvSpPr>
        <p:spPr>
          <a:xfrm flipV="1">
            <a:off x="47942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2" name="Shape 1832"/>
          <p:cNvSpPr/>
          <p:nvPr/>
        </p:nvSpPr>
        <p:spPr>
          <a:xfrm flipV="1">
            <a:off x="5683250" y="4051427"/>
            <a:ext cx="1" cy="189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833" name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800600" y="3744674"/>
            <a:ext cx="876301" cy="1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1834" name="Shape 1834"/>
          <p:cNvSpPr/>
          <p:nvPr/>
        </p:nvSpPr>
        <p:spPr>
          <a:xfrm>
            <a:off x="1003300" y="3058089"/>
            <a:ext cx="4586734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waiting (sojourn) time for the third event</a:t>
            </a:r>
          </a:p>
        </p:txBody>
      </p:sp>
      <p:sp>
        <p:nvSpPr>
          <p:cNvPr id="1835" name="Shape 1835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836" name="Shape 183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837" name="Shape 1837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  <p:sp>
        <p:nvSpPr>
          <p:cNvPr id="1838" name="Shape 1838"/>
          <p:cNvSpPr/>
          <p:nvPr/>
        </p:nvSpPr>
        <p:spPr>
          <a:xfrm>
            <a:off x="1003300" y="2286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events occur with a rate </a:t>
            </a:r>
          </a:p>
        </p:txBody>
      </p:sp>
      <p:sp>
        <p:nvSpPr>
          <p:cNvPr id="1839" name="Shape 1839"/>
          <p:cNvSpPr/>
          <p:nvPr/>
        </p:nvSpPr>
        <p:spPr>
          <a:xfrm>
            <a:off x="4717605" y="4207023"/>
            <a:ext cx="49817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65" y="2388602"/>
            <a:ext cx="133351" cy="1894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5" name="Group 1845"/>
          <p:cNvGrpSpPr/>
          <p:nvPr/>
        </p:nvGrpSpPr>
        <p:grpSpPr>
          <a:xfrm>
            <a:off x="2036039" y="3939724"/>
            <a:ext cx="3444748" cy="1957503"/>
            <a:chOff x="0" y="0"/>
            <a:chExt cx="3444747" cy="1957501"/>
          </a:xfrm>
        </p:grpSpPr>
        <p:pic>
          <p:nvPicPr>
            <p:cNvPr id="184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444748" cy="1957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3" name="Shape 1843"/>
            <p:cNvSpPr/>
            <p:nvPr/>
          </p:nvSpPr>
          <p:spPr>
            <a:xfrm flipV="1">
              <a:off x="7231" y="0"/>
              <a:ext cx="1" cy="195750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tabLst>
                  <a:tab pos="838200" algn="l"/>
                </a:tabLst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0" y="1950269"/>
              <a:ext cx="344474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tabLst>
                  <a:tab pos="838200" algn="l"/>
                </a:tabLst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846" name="Shape 1846"/>
          <p:cNvSpPr/>
          <p:nvPr/>
        </p:nvSpPr>
        <p:spPr>
          <a:xfrm rot="16200000">
            <a:off x="975142" y="4852353"/>
            <a:ext cx="1740794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probability density</a:t>
            </a:r>
          </a:p>
        </p:txBody>
      </p:sp>
      <p:pic>
        <p:nvPicPr>
          <p:cNvPr id="184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3419" y="4089400"/>
            <a:ext cx="2049281" cy="460043"/>
          </a:xfrm>
          <a:prstGeom prst="rect">
            <a:avLst/>
          </a:prstGeom>
          <a:ln w="12700">
            <a:miter lim="400000"/>
          </a:ln>
        </p:spPr>
      </p:pic>
      <p:sp>
        <p:nvSpPr>
          <p:cNvPr id="1848" name="Shape 1848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rare, discrete event that occurs at a constant rate in continuous time is </a:t>
            </a:r>
            <a:br/>
            <a:r>
              <a:t>     described by a Poisson process</a:t>
            </a:r>
          </a:p>
        </p:txBody>
      </p:sp>
      <p:sp>
        <p:nvSpPr>
          <p:cNvPr id="1849" name="Shape 184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Waiting times in a Poisson process</a:t>
            </a:r>
          </a:p>
        </p:txBody>
      </p:sp>
      <p:sp>
        <p:nvSpPr>
          <p:cNvPr id="1850" name="Shape 1850"/>
          <p:cNvSpPr/>
          <p:nvPr/>
        </p:nvSpPr>
        <p:spPr>
          <a:xfrm>
            <a:off x="2142827" y="139997"/>
            <a:ext cx="5874346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Probabilistic Digression</a:t>
            </a:r>
          </a:p>
        </p:txBody>
      </p:sp>
      <p:sp>
        <p:nvSpPr>
          <p:cNvPr id="1851" name="Shape 1851"/>
          <p:cNvSpPr/>
          <p:nvPr/>
        </p:nvSpPr>
        <p:spPr>
          <a:xfrm>
            <a:off x="1003300" y="3058089"/>
            <a:ext cx="7585547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waiting (sojourn) times are exponentially distributed random variables</a:t>
            </a:r>
          </a:p>
        </p:txBody>
      </p:sp>
      <p:sp>
        <p:nvSpPr>
          <p:cNvPr id="1852" name="Shape 1852"/>
          <p:cNvSpPr/>
          <p:nvPr/>
        </p:nvSpPr>
        <p:spPr>
          <a:xfrm>
            <a:off x="1003300" y="2286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events occur with a rate </a:t>
            </a:r>
          </a:p>
        </p:txBody>
      </p:sp>
      <p:sp>
        <p:nvSpPr>
          <p:cNvPr id="1853" name="Shape 1853"/>
          <p:cNvSpPr/>
          <p:nvPr/>
        </p:nvSpPr>
        <p:spPr>
          <a:xfrm>
            <a:off x="3428969" y="5915860"/>
            <a:ext cx="49817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hape 1855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the heck is Monte Carlo Simulation? </a:t>
            </a:r>
          </a:p>
        </p:txBody>
      </p:sp>
      <p:sp>
        <p:nvSpPr>
          <p:cNvPr id="1856" name="Shape 1856"/>
          <p:cNvSpPr/>
          <p:nvPr/>
        </p:nvSpPr>
        <p:spPr>
          <a:xfrm>
            <a:off x="1645939" y="133647"/>
            <a:ext cx="6868122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Developing Intuition for CTMCs:</a:t>
            </a:r>
          </a:p>
          <a:p>
            <a: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 Monte Carlo Simulation Experiment</a:t>
            </a:r>
          </a:p>
        </p:txBody>
      </p:sp>
      <p:sp>
        <p:nvSpPr>
          <p:cNvPr id="1857" name="Shape 1857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generate a number of </a:t>
            </a:r>
            <a:r>
              <a:rPr b="1"/>
              <a:t>replicate outcomes</a:t>
            </a:r>
            <a:r>
              <a:t> (we will perform multiple trials)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the heck is Monte Carlo Simulation? </a:t>
            </a:r>
          </a:p>
        </p:txBody>
      </p:sp>
      <p:sp>
        <p:nvSpPr>
          <p:cNvPr id="1860" name="Shape 1860"/>
          <p:cNvSpPr/>
          <p:nvPr/>
        </p:nvSpPr>
        <p:spPr>
          <a:xfrm>
            <a:off x="1645939" y="133647"/>
            <a:ext cx="6868122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Developing Intuition for CTMCs:</a:t>
            </a:r>
          </a:p>
          <a:p>
            <a: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 Monte Carlo Simulation Experiment</a:t>
            </a:r>
          </a:p>
        </p:txBody>
      </p:sp>
      <p:sp>
        <p:nvSpPr>
          <p:cNvPr id="1861" name="Shape 1861"/>
          <p:cNvSpPr/>
          <p:nvPr/>
        </p:nvSpPr>
        <p:spPr>
          <a:xfrm>
            <a:off x="1003300" y="1930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of a </a:t>
            </a:r>
            <a:r>
              <a:rPr b="1"/>
              <a:t>stochastic process</a:t>
            </a:r>
            <a:r>
              <a:t> (our replicate experiments involve randomness) </a:t>
            </a:r>
          </a:p>
        </p:txBody>
      </p:sp>
      <p:sp>
        <p:nvSpPr>
          <p:cNvPr id="1862" name="Shape 1862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generate a number of </a:t>
            </a:r>
            <a:r>
              <a:rPr b="1"/>
              <a:t>replicate outcomes</a:t>
            </a:r>
            <a:r>
              <a:t> (we will perform multiple trials)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generate a number of </a:t>
            </a:r>
            <a:r>
              <a:rPr b="1"/>
              <a:t>replicate outcomes</a:t>
            </a:r>
            <a:r>
              <a:t> (we will perform multiple trials)</a:t>
            </a:r>
          </a:p>
        </p:txBody>
      </p:sp>
      <p:sp>
        <p:nvSpPr>
          <p:cNvPr id="1865" name="Shape 1865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the heck is Monte Carlo Simulation? </a:t>
            </a:r>
          </a:p>
        </p:txBody>
      </p:sp>
      <p:sp>
        <p:nvSpPr>
          <p:cNvPr id="1866" name="Shape 1866"/>
          <p:cNvSpPr/>
          <p:nvPr/>
        </p:nvSpPr>
        <p:spPr>
          <a:xfrm>
            <a:off x="1645939" y="133647"/>
            <a:ext cx="6868122" cy="1028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Developing Intuition for CTMCs:</a:t>
            </a:r>
          </a:p>
          <a:p>
            <a: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 Monte Carlo Simulation Experiment</a:t>
            </a:r>
          </a:p>
        </p:txBody>
      </p:sp>
      <p:sp>
        <p:nvSpPr>
          <p:cNvPr id="1867" name="Shape 1867"/>
          <p:cNvSpPr/>
          <p:nvPr/>
        </p:nvSpPr>
        <p:spPr>
          <a:xfrm>
            <a:off x="1003300" y="1930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of a </a:t>
            </a:r>
            <a:r>
              <a:rPr b="1"/>
              <a:t>stochastic process</a:t>
            </a:r>
            <a:r>
              <a:t> (our replicate experiments involve randomness) </a:t>
            </a:r>
          </a:p>
        </p:txBody>
      </p:sp>
      <p:sp>
        <p:nvSpPr>
          <p:cNvPr id="1868" name="Shape 1868"/>
          <p:cNvSpPr/>
          <p:nvPr/>
        </p:nvSpPr>
        <p:spPr>
          <a:xfrm>
            <a:off x="1003300" y="2311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under a </a:t>
            </a:r>
            <a:r>
              <a:rPr b="1"/>
              <a:t>fully specified model</a:t>
            </a:r>
            <a:r>
              <a:t> (with specific values for all model parameters)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21" name="Shape 321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322" name="Shape 322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23" name="Shape 323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324" name="Shape 324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325" name="Shape 325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326" name="Shape 326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327" name="Shape 327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328" name="Shape 328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329" name="Shape 329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0" name="Shape 330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331" name="Shape 331"/>
          <p:cNvSpPr/>
          <p:nvPr/>
        </p:nvSpPr>
        <p:spPr>
          <a:xfrm>
            <a:off x="2616200" y="2463800"/>
            <a:ext cx="1816100" cy="698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Shape 1870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assume that we have a </a:t>
            </a:r>
            <a:r>
              <a:rPr b="1"/>
              <a:t>fully specified phylogenetic model</a:t>
            </a:r>
            <a:r>
              <a:t>:</a:t>
            </a:r>
          </a:p>
        </p:txBody>
      </p:sp>
      <p:sp>
        <p:nvSpPr>
          <p:cNvPr id="1871" name="Shape 1871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872" name="Shape 1872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assume that we have a </a:t>
            </a:r>
            <a:r>
              <a:rPr b="1"/>
              <a:t>fully specified phylogenetic model</a:t>
            </a:r>
            <a:r>
              <a:t>:</a:t>
            </a:r>
            <a:br/>
            <a:r>
              <a:t>    there is a single branch (the tree ‘toplology') </a:t>
            </a:r>
          </a:p>
        </p:txBody>
      </p:sp>
      <p:sp>
        <p:nvSpPr>
          <p:cNvPr id="1875" name="Shape 1875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876" name="Shape 1876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877" name="Shape 1877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/>
          <p:nvPr/>
        </p:nvSpPr>
        <p:spPr>
          <a:xfrm>
            <a:off x="1003300" y="1549400"/>
            <a:ext cx="8178800" cy="142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assume that we have a </a:t>
            </a:r>
            <a:r>
              <a:rPr b="1"/>
              <a:t>fully specified phylogenetic model</a:t>
            </a:r>
            <a:r>
              <a:t>:</a:t>
            </a:r>
            <a:br/>
            <a:r>
              <a:t>    there is a single branch (the tree ‘toplology') </a:t>
            </a:r>
            <a:br/>
            <a:r>
              <a:t>    the branch has a length of 0.5 (expected substitutions/site) </a:t>
            </a:r>
            <a:br/>
            <a:r>
              <a:t>  </a:t>
            </a:r>
            <a:br/>
            <a:r>
              <a:t>   </a:t>
            </a:r>
          </a:p>
        </p:txBody>
      </p:sp>
      <p:sp>
        <p:nvSpPr>
          <p:cNvPr id="1880" name="Shape 1880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881" name="Shape 1881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882" name="Shape 1882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83" name="Shape 1883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1884" name="Shape 1884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/>
          <p:nvPr/>
        </p:nvSpPr>
        <p:spPr>
          <a:xfrm>
            <a:off x="1003300" y="1549400"/>
            <a:ext cx="8178800" cy="142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assume that we have a </a:t>
            </a:r>
            <a:r>
              <a:rPr b="1"/>
              <a:t>fully specified phylogenetic model</a:t>
            </a:r>
            <a:r>
              <a:t>:</a:t>
            </a:r>
            <a:br/>
            <a:r>
              <a:t>    there is a single branch (the tree ‘toplology') </a:t>
            </a:r>
            <a:br/>
            <a:r>
              <a:t>    the branch has a length of 0.5 (expected substitutions/site) </a:t>
            </a:r>
            <a:br/>
            <a:r>
              <a:t>    the instantaneous-rate matrix is known</a:t>
            </a:r>
            <a:br/>
            <a:r>
              <a:t>   </a:t>
            </a:r>
          </a:p>
        </p:txBody>
      </p:sp>
      <p:sp>
        <p:nvSpPr>
          <p:cNvPr id="1887" name="Shape 188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888" name="Shape 188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889" name="Shape 1889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90" name="Shape 1890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1891" name="Shape 1891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189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2933397"/>
            <a:ext cx="49784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Shape 1894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895" name="Shape 1895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896" name="Shape 1896"/>
          <p:cNvSpPr/>
          <p:nvPr/>
        </p:nvSpPr>
        <p:spPr>
          <a:xfrm>
            <a:off x="1003300" y="1549400"/>
            <a:ext cx="8575099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Lecture_2_slides (dragged) 2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9" name="Shape 1899"/>
          <p:cNvSpPr/>
          <p:nvPr/>
        </p:nvSpPr>
        <p:spPr>
          <a:xfrm>
            <a:off x="635000" y="1168400"/>
            <a:ext cx="8686800" cy="54991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0" name="Shape 1900"/>
          <p:cNvSpPr/>
          <p:nvPr/>
        </p:nvSpPr>
        <p:spPr>
          <a:xfrm>
            <a:off x="6391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high-tech, pseudo-random number generator...</a:t>
            </a:r>
          </a:p>
        </p:txBody>
      </p:sp>
      <p:pic>
        <p:nvPicPr>
          <p:cNvPr id="1901" name="10-sided_dice_2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0" y="2565400"/>
            <a:ext cx="2336800" cy="189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Shape 1902"/>
          <p:cNvSpPr/>
          <p:nvPr/>
        </p:nvSpPr>
        <p:spPr>
          <a:xfrm>
            <a:off x="647700" y="-345287"/>
            <a:ext cx="9183841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90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404" y="2137417"/>
            <a:ext cx="3599229" cy="3345166"/>
          </a:xfrm>
          <a:prstGeom prst="rect">
            <a:avLst/>
          </a:prstGeom>
          <a:ln w="12700">
            <a:miter lim="400000"/>
          </a:ln>
        </p:spPr>
      </p:pic>
      <p:sp>
        <p:nvSpPr>
          <p:cNvPr id="1904" name="Shape 1904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" name="Lecture_2_slides (dragged) 2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7" name="Shape 1907"/>
          <p:cNvSpPr/>
          <p:nvPr/>
        </p:nvSpPr>
        <p:spPr>
          <a:xfrm>
            <a:off x="635000" y="1168400"/>
            <a:ext cx="8686800" cy="54991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908" name="IMG_156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262" y="1675548"/>
            <a:ext cx="8092776" cy="6046904"/>
          </a:xfrm>
          <a:prstGeom prst="rect">
            <a:avLst/>
          </a:prstGeom>
          <a:ln w="12700">
            <a:miter lim="400000"/>
          </a:ln>
        </p:spPr>
      </p:pic>
      <p:sp>
        <p:nvSpPr>
          <p:cNvPr id="1909" name="Shape 1909"/>
          <p:cNvSpPr/>
          <p:nvPr/>
        </p:nvSpPr>
        <p:spPr>
          <a:xfrm>
            <a:off x="647700" y="-345287"/>
            <a:ext cx="9183841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10" name="Shape 1910"/>
          <p:cNvSpPr/>
          <p:nvPr/>
        </p:nvSpPr>
        <p:spPr>
          <a:xfrm>
            <a:off x="6391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high-tech, pseudo-random income generator...</a:t>
            </a:r>
          </a:p>
        </p:txBody>
      </p:sp>
      <p:sp>
        <p:nvSpPr>
          <p:cNvPr id="1911" name="Shape 1911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914" name="Shape 1914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915" name="Shape 1915"/>
          <p:cNvSpPr/>
          <p:nvPr/>
        </p:nvSpPr>
        <p:spPr>
          <a:xfrm>
            <a:off x="1003300" y="1549400"/>
            <a:ext cx="8575099" cy="89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  <a:r>
              <a:t>    to generate uniformly distributed random variables,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t>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Shape 191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918" name="Shape 191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919" name="Shape 1919"/>
          <p:cNvSpPr/>
          <p:nvPr/>
        </p:nvSpPr>
        <p:spPr>
          <a:xfrm>
            <a:off x="1003300" y="1549400"/>
            <a:ext cx="8575099" cy="62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  <a:r>
              <a:t>    to generate uniformly distributed random variables,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t>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</a:p>
        </p:txBody>
      </p:sp>
      <p:sp>
        <p:nvSpPr>
          <p:cNvPr id="1920" name="Shape 1920"/>
          <p:cNvSpPr/>
          <p:nvPr/>
        </p:nvSpPr>
        <p:spPr>
          <a:xfrm>
            <a:off x="2866910" y="4248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21" name="Shape 1921"/>
          <p:cNvSpPr/>
          <p:nvPr/>
        </p:nvSpPr>
        <p:spPr>
          <a:xfrm flipV="1">
            <a:off x="28732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22" name="Shape 1922"/>
          <p:cNvSpPr/>
          <p:nvPr/>
        </p:nvSpPr>
        <p:spPr>
          <a:xfrm flipV="1">
            <a:off x="72928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23" name="Shape 1923"/>
          <p:cNvSpPr/>
          <p:nvPr/>
        </p:nvSpPr>
        <p:spPr>
          <a:xfrm>
            <a:off x="2866910" y="3740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24" name="Shape 1924"/>
          <p:cNvSpPr/>
          <p:nvPr/>
        </p:nvSpPr>
        <p:spPr>
          <a:xfrm>
            <a:off x="4965700" y="4360783"/>
            <a:ext cx="241300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1925" name="Shape 1925"/>
          <p:cNvSpPr/>
          <p:nvPr/>
        </p:nvSpPr>
        <p:spPr>
          <a:xfrm>
            <a:off x="27526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1926" name="Shape 1926"/>
          <p:cNvSpPr/>
          <p:nvPr/>
        </p:nvSpPr>
        <p:spPr>
          <a:xfrm>
            <a:off x="71595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1927" name="Shape 1927"/>
          <p:cNvSpPr/>
          <p:nvPr/>
        </p:nvSpPr>
        <p:spPr>
          <a:xfrm flipH="1" rot="16200000">
            <a:off x="2752268" y="35090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28" name="Shape 1928"/>
          <p:cNvSpPr/>
          <p:nvPr/>
        </p:nvSpPr>
        <p:spPr>
          <a:xfrm>
            <a:off x="1003300" y="2197100"/>
            <a:ext cx="8575099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b="1"/>
              <a:t>uniform probability distribution</a:t>
            </a:r>
            <a:r>
              <a:t>: all values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 &amp;1</a:t>
            </a:r>
            <a:r>
              <a:t> are equiprobable:</a:t>
            </a:r>
          </a:p>
        </p:txBody>
      </p:sp>
      <p:sp>
        <p:nvSpPr>
          <p:cNvPr id="1929" name="Shape 1929"/>
          <p:cNvSpPr/>
          <p:nvPr/>
        </p:nvSpPr>
        <p:spPr>
          <a:xfrm rot="16200000">
            <a:off x="1928052" y="3343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932" name="Shape 1932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933" name="Shape 1933"/>
          <p:cNvSpPr/>
          <p:nvPr/>
        </p:nvSpPr>
        <p:spPr>
          <a:xfrm>
            <a:off x="1003300" y="1549400"/>
            <a:ext cx="8575099" cy="62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  <a:r>
              <a:t>    to generate uniformly distributed random variables,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t>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</a:p>
        </p:txBody>
      </p:sp>
      <p:sp>
        <p:nvSpPr>
          <p:cNvPr id="1934" name="Shape 1934"/>
          <p:cNvSpPr/>
          <p:nvPr/>
        </p:nvSpPr>
        <p:spPr>
          <a:xfrm>
            <a:off x="2866910" y="4248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35" name="Shape 1935"/>
          <p:cNvSpPr/>
          <p:nvPr/>
        </p:nvSpPr>
        <p:spPr>
          <a:xfrm flipV="1">
            <a:off x="28732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36" name="Shape 1936"/>
          <p:cNvSpPr/>
          <p:nvPr/>
        </p:nvSpPr>
        <p:spPr>
          <a:xfrm flipV="1">
            <a:off x="72928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37" name="Shape 1937"/>
          <p:cNvSpPr/>
          <p:nvPr/>
        </p:nvSpPr>
        <p:spPr>
          <a:xfrm>
            <a:off x="2866910" y="3740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38" name="Shape 1938"/>
          <p:cNvSpPr/>
          <p:nvPr/>
        </p:nvSpPr>
        <p:spPr>
          <a:xfrm>
            <a:off x="4965700" y="4360783"/>
            <a:ext cx="241300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1939" name="Shape 1939"/>
          <p:cNvSpPr/>
          <p:nvPr/>
        </p:nvSpPr>
        <p:spPr>
          <a:xfrm>
            <a:off x="27526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1940" name="Shape 1940"/>
          <p:cNvSpPr/>
          <p:nvPr/>
        </p:nvSpPr>
        <p:spPr>
          <a:xfrm>
            <a:off x="71595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1941" name="Shape 1941"/>
          <p:cNvSpPr/>
          <p:nvPr/>
        </p:nvSpPr>
        <p:spPr>
          <a:xfrm flipH="1" rot="16200000">
            <a:off x="7159169" y="3509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42" name="Shape 1942"/>
          <p:cNvSpPr/>
          <p:nvPr/>
        </p:nvSpPr>
        <p:spPr>
          <a:xfrm>
            <a:off x="1003300" y="2197100"/>
            <a:ext cx="8575099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b="1"/>
              <a:t>uniform probability distribution</a:t>
            </a:r>
            <a:r>
              <a:t>: all values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 &amp;1</a:t>
            </a:r>
            <a:r>
              <a:t> are equiprobable:</a:t>
            </a:r>
          </a:p>
        </p:txBody>
      </p:sp>
      <p:sp>
        <p:nvSpPr>
          <p:cNvPr id="1943" name="Shape 1943"/>
          <p:cNvSpPr/>
          <p:nvPr/>
        </p:nvSpPr>
        <p:spPr>
          <a:xfrm rot="16200000">
            <a:off x="1928052" y="3343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Phylogenies are estimates of genealogical (evolutionary) relationships</a:t>
            </a:r>
          </a:p>
        </p:txBody>
      </p:sp>
      <p:sp>
        <p:nvSpPr>
          <p:cNvPr id="336" name="Shape 336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topology specifies a nested set of common-ancestry relationships</a:t>
            </a:r>
          </a:p>
        </p:txBody>
      </p:sp>
      <p:sp>
        <p:nvSpPr>
          <p:cNvPr id="337" name="Shape 337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946" name="Shape 1946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947" name="Shape 1947"/>
          <p:cNvSpPr/>
          <p:nvPr/>
        </p:nvSpPr>
        <p:spPr>
          <a:xfrm>
            <a:off x="1003300" y="1549400"/>
            <a:ext cx="8575099" cy="62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  <a:r>
              <a:t>    to generate uniformly distributed random variables,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t>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</a:p>
        </p:txBody>
      </p:sp>
      <p:sp>
        <p:nvSpPr>
          <p:cNvPr id="1948" name="Shape 1948"/>
          <p:cNvSpPr/>
          <p:nvPr/>
        </p:nvSpPr>
        <p:spPr>
          <a:xfrm>
            <a:off x="2866910" y="4248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49" name="Shape 1949"/>
          <p:cNvSpPr/>
          <p:nvPr/>
        </p:nvSpPr>
        <p:spPr>
          <a:xfrm flipV="1">
            <a:off x="28732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50" name="Shape 1950"/>
          <p:cNvSpPr/>
          <p:nvPr/>
        </p:nvSpPr>
        <p:spPr>
          <a:xfrm flipV="1">
            <a:off x="72928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51" name="Shape 1951"/>
          <p:cNvSpPr/>
          <p:nvPr/>
        </p:nvSpPr>
        <p:spPr>
          <a:xfrm>
            <a:off x="2866910" y="3740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52" name="Shape 1952"/>
          <p:cNvSpPr/>
          <p:nvPr/>
        </p:nvSpPr>
        <p:spPr>
          <a:xfrm>
            <a:off x="4965700" y="4360783"/>
            <a:ext cx="241300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1953" name="Shape 1953"/>
          <p:cNvSpPr/>
          <p:nvPr/>
        </p:nvSpPr>
        <p:spPr>
          <a:xfrm>
            <a:off x="27526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1954" name="Shape 1954"/>
          <p:cNvSpPr/>
          <p:nvPr/>
        </p:nvSpPr>
        <p:spPr>
          <a:xfrm>
            <a:off x="71595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1955" name="Shape 1955"/>
          <p:cNvSpPr/>
          <p:nvPr/>
        </p:nvSpPr>
        <p:spPr>
          <a:xfrm>
            <a:off x="1003300" y="4978400"/>
            <a:ext cx="8575099" cy="62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Operationally, we can generate uniform(0,1) random variables with our die by:</a:t>
            </a:r>
            <a:br/>
            <a:r>
              <a:t>    1. write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</a:t>
            </a:r>
            <a:r>
              <a:t>  </a:t>
            </a:r>
          </a:p>
        </p:txBody>
      </p:sp>
      <p:sp>
        <p:nvSpPr>
          <p:cNvPr id="1956" name="Shape 1956"/>
          <p:cNvSpPr/>
          <p:nvPr/>
        </p:nvSpPr>
        <p:spPr>
          <a:xfrm>
            <a:off x="1003300" y="2197100"/>
            <a:ext cx="8575099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b="1"/>
              <a:t>uniform probability distribution</a:t>
            </a:r>
            <a:r>
              <a:t>: all values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 &amp;1</a:t>
            </a:r>
            <a:r>
              <a:t> are equiprobable:</a:t>
            </a:r>
          </a:p>
        </p:txBody>
      </p:sp>
      <p:sp>
        <p:nvSpPr>
          <p:cNvPr id="1957" name="Shape 1957"/>
          <p:cNvSpPr/>
          <p:nvPr/>
        </p:nvSpPr>
        <p:spPr>
          <a:xfrm rot="16200000">
            <a:off x="1928052" y="3343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960" name="Shape 1960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961" name="Shape 1961"/>
          <p:cNvSpPr/>
          <p:nvPr/>
        </p:nvSpPr>
        <p:spPr>
          <a:xfrm>
            <a:off x="1003300" y="1549400"/>
            <a:ext cx="8575099" cy="62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  <a:r>
              <a:t>    to generate uniformly distributed random variables,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t>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</a:p>
        </p:txBody>
      </p:sp>
      <p:sp>
        <p:nvSpPr>
          <p:cNvPr id="1962" name="Shape 1962"/>
          <p:cNvSpPr/>
          <p:nvPr/>
        </p:nvSpPr>
        <p:spPr>
          <a:xfrm>
            <a:off x="2866910" y="4248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63" name="Shape 1963"/>
          <p:cNvSpPr/>
          <p:nvPr/>
        </p:nvSpPr>
        <p:spPr>
          <a:xfrm flipV="1">
            <a:off x="28732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64" name="Shape 1964"/>
          <p:cNvSpPr/>
          <p:nvPr/>
        </p:nvSpPr>
        <p:spPr>
          <a:xfrm flipV="1">
            <a:off x="72928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65" name="Shape 1965"/>
          <p:cNvSpPr/>
          <p:nvPr/>
        </p:nvSpPr>
        <p:spPr>
          <a:xfrm>
            <a:off x="2866910" y="3740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66" name="Shape 1966"/>
          <p:cNvSpPr/>
          <p:nvPr/>
        </p:nvSpPr>
        <p:spPr>
          <a:xfrm>
            <a:off x="4965700" y="4360783"/>
            <a:ext cx="241300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1967" name="Shape 1967"/>
          <p:cNvSpPr/>
          <p:nvPr/>
        </p:nvSpPr>
        <p:spPr>
          <a:xfrm>
            <a:off x="27526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1968" name="Shape 1968"/>
          <p:cNvSpPr/>
          <p:nvPr/>
        </p:nvSpPr>
        <p:spPr>
          <a:xfrm>
            <a:off x="71595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pic>
        <p:nvPicPr>
          <p:cNvPr id="1969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7434" y="6150598"/>
            <a:ext cx="921353" cy="855323"/>
          </a:xfrm>
          <a:prstGeom prst="rect">
            <a:avLst/>
          </a:prstGeom>
          <a:ln w="12700">
            <a:miter lim="400000"/>
          </a:ln>
        </p:spPr>
      </p:pic>
      <p:sp>
        <p:nvSpPr>
          <p:cNvPr id="1970" name="Shape 1970"/>
          <p:cNvSpPr/>
          <p:nvPr/>
        </p:nvSpPr>
        <p:spPr>
          <a:xfrm>
            <a:off x="1003300" y="4978400"/>
            <a:ext cx="8575099" cy="89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Operationally, we can generate uniform(0,1) random variables with our die by:</a:t>
            </a:r>
            <a:br/>
            <a:r>
              <a:t>    1. write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</a:t>
            </a:r>
            <a:r>
              <a:t>      </a:t>
            </a:r>
            <a:br/>
            <a:r>
              <a:t>    2. roll the die and append the resulting number</a:t>
            </a:r>
          </a:p>
        </p:txBody>
      </p:sp>
      <p:sp>
        <p:nvSpPr>
          <p:cNvPr id="1971" name="Shape 1971"/>
          <p:cNvSpPr/>
          <p:nvPr/>
        </p:nvSpPr>
        <p:spPr>
          <a:xfrm>
            <a:off x="7159510" y="7043303"/>
            <a:ext cx="770298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</a:t>
            </a:r>
            <a:r>
              <a:t>  </a:t>
            </a:r>
          </a:p>
        </p:txBody>
      </p:sp>
      <p:sp>
        <p:nvSpPr>
          <p:cNvPr id="1972" name="Shape 1972"/>
          <p:cNvSpPr/>
          <p:nvPr/>
        </p:nvSpPr>
        <p:spPr>
          <a:xfrm>
            <a:off x="1003300" y="2197100"/>
            <a:ext cx="8575099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b="1"/>
              <a:t>uniform probability distribution</a:t>
            </a:r>
            <a:r>
              <a:t>: all values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 &amp;1</a:t>
            </a:r>
            <a:r>
              <a:t> are equiprobable:</a:t>
            </a:r>
          </a:p>
        </p:txBody>
      </p:sp>
      <p:sp>
        <p:nvSpPr>
          <p:cNvPr id="1973" name="Shape 1973"/>
          <p:cNvSpPr/>
          <p:nvPr/>
        </p:nvSpPr>
        <p:spPr>
          <a:xfrm rot="16200000">
            <a:off x="1928052" y="3343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clickEffect" presetSubtype="0" presetID="32" grpId="2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9" grpId="1"/>
      <p:bldP build="whole" bldLvl="1" animBg="1" rev="0" advAuto="0" spid="1969" grpId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Shape 1975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976" name="Shape 1976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977" name="Shape 1977"/>
          <p:cNvSpPr/>
          <p:nvPr/>
        </p:nvSpPr>
        <p:spPr>
          <a:xfrm>
            <a:off x="1003300" y="1549400"/>
            <a:ext cx="8575099" cy="62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  <a:r>
              <a:t>    to generate uniformly distributed random variables,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t>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</a:p>
        </p:txBody>
      </p:sp>
      <p:sp>
        <p:nvSpPr>
          <p:cNvPr id="1978" name="Shape 1978"/>
          <p:cNvSpPr/>
          <p:nvPr/>
        </p:nvSpPr>
        <p:spPr>
          <a:xfrm>
            <a:off x="2866910" y="4248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79" name="Shape 1979"/>
          <p:cNvSpPr/>
          <p:nvPr/>
        </p:nvSpPr>
        <p:spPr>
          <a:xfrm flipV="1">
            <a:off x="28732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80" name="Shape 1980"/>
          <p:cNvSpPr/>
          <p:nvPr/>
        </p:nvSpPr>
        <p:spPr>
          <a:xfrm flipV="1">
            <a:off x="72928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81" name="Shape 1981"/>
          <p:cNvSpPr/>
          <p:nvPr/>
        </p:nvSpPr>
        <p:spPr>
          <a:xfrm>
            <a:off x="2866910" y="3740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82" name="Shape 1982"/>
          <p:cNvSpPr/>
          <p:nvPr/>
        </p:nvSpPr>
        <p:spPr>
          <a:xfrm>
            <a:off x="4965700" y="4360783"/>
            <a:ext cx="241300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1983" name="Shape 1983"/>
          <p:cNvSpPr/>
          <p:nvPr/>
        </p:nvSpPr>
        <p:spPr>
          <a:xfrm>
            <a:off x="27526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1984" name="Shape 1984"/>
          <p:cNvSpPr/>
          <p:nvPr/>
        </p:nvSpPr>
        <p:spPr>
          <a:xfrm>
            <a:off x="71595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pic>
        <p:nvPicPr>
          <p:cNvPr id="1985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7434" y="6150598"/>
            <a:ext cx="921353" cy="855323"/>
          </a:xfrm>
          <a:prstGeom prst="rect">
            <a:avLst/>
          </a:prstGeom>
          <a:ln w="12700">
            <a:miter lim="400000"/>
          </a:ln>
        </p:spPr>
      </p:pic>
      <p:sp>
        <p:nvSpPr>
          <p:cNvPr id="1986" name="Shape 1986"/>
          <p:cNvSpPr/>
          <p:nvPr/>
        </p:nvSpPr>
        <p:spPr>
          <a:xfrm>
            <a:off x="7159510" y="7044921"/>
            <a:ext cx="757573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0.6</a:t>
            </a:r>
          </a:p>
        </p:txBody>
      </p:sp>
      <p:sp>
        <p:nvSpPr>
          <p:cNvPr id="1987" name="Shape 1987"/>
          <p:cNvSpPr/>
          <p:nvPr/>
        </p:nvSpPr>
        <p:spPr>
          <a:xfrm>
            <a:off x="1003300" y="4978400"/>
            <a:ext cx="8575099" cy="1164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Operationally, we can generate uniform(0,1) random variables with our die by:</a:t>
            </a:r>
            <a:br/>
            <a:r>
              <a:t>    1. write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</a:t>
            </a:r>
            <a:r>
              <a:t>      </a:t>
            </a:r>
            <a:br/>
            <a:r>
              <a:t>    2. roll the die and append the resulting number</a:t>
            </a:r>
          </a:p>
        </p:txBody>
      </p:sp>
      <p:sp>
        <p:nvSpPr>
          <p:cNvPr id="1988" name="Shape 1988"/>
          <p:cNvSpPr/>
          <p:nvPr/>
        </p:nvSpPr>
        <p:spPr>
          <a:xfrm>
            <a:off x="1003300" y="2197100"/>
            <a:ext cx="8575099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b="1"/>
              <a:t>uniform probability distribution</a:t>
            </a:r>
            <a:r>
              <a:t>: all values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 &amp;1</a:t>
            </a:r>
            <a:r>
              <a:t> are equiprobable:</a:t>
            </a:r>
          </a:p>
        </p:txBody>
      </p:sp>
      <p:sp>
        <p:nvSpPr>
          <p:cNvPr id="1989" name="Shape 1989"/>
          <p:cNvSpPr/>
          <p:nvPr/>
        </p:nvSpPr>
        <p:spPr>
          <a:xfrm rot="16200000">
            <a:off x="1928052" y="3343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Shape 1991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1992" name="Shape 1992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1993" name="Shape 1993"/>
          <p:cNvSpPr/>
          <p:nvPr/>
        </p:nvSpPr>
        <p:spPr>
          <a:xfrm>
            <a:off x="1003300" y="1549400"/>
            <a:ext cx="8575099" cy="62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  <a:r>
              <a:t>    to generate uniformly distributed random variables,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t>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</a:p>
        </p:txBody>
      </p:sp>
      <p:sp>
        <p:nvSpPr>
          <p:cNvPr id="1994" name="Shape 1994"/>
          <p:cNvSpPr/>
          <p:nvPr/>
        </p:nvSpPr>
        <p:spPr>
          <a:xfrm>
            <a:off x="2866910" y="4248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95" name="Shape 1995"/>
          <p:cNvSpPr/>
          <p:nvPr/>
        </p:nvSpPr>
        <p:spPr>
          <a:xfrm flipV="1">
            <a:off x="28732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96" name="Shape 1996"/>
          <p:cNvSpPr/>
          <p:nvPr/>
        </p:nvSpPr>
        <p:spPr>
          <a:xfrm flipV="1">
            <a:off x="72928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97" name="Shape 1997"/>
          <p:cNvSpPr/>
          <p:nvPr/>
        </p:nvSpPr>
        <p:spPr>
          <a:xfrm>
            <a:off x="2866910" y="3740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98" name="Shape 1998"/>
          <p:cNvSpPr/>
          <p:nvPr/>
        </p:nvSpPr>
        <p:spPr>
          <a:xfrm>
            <a:off x="4965700" y="4360783"/>
            <a:ext cx="241300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1999" name="Shape 1999"/>
          <p:cNvSpPr/>
          <p:nvPr/>
        </p:nvSpPr>
        <p:spPr>
          <a:xfrm>
            <a:off x="27526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2000" name="Shape 2000"/>
          <p:cNvSpPr/>
          <p:nvPr/>
        </p:nvSpPr>
        <p:spPr>
          <a:xfrm>
            <a:off x="71595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pic>
        <p:nvPicPr>
          <p:cNvPr id="2001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7434" y="6150598"/>
            <a:ext cx="921353" cy="855323"/>
          </a:xfrm>
          <a:prstGeom prst="rect">
            <a:avLst/>
          </a:prstGeom>
          <a:ln w="12700">
            <a:miter lim="400000"/>
          </a:ln>
        </p:spPr>
      </p:pic>
      <p:sp>
        <p:nvSpPr>
          <p:cNvPr id="2002" name="Shape 2002"/>
          <p:cNvSpPr/>
          <p:nvPr/>
        </p:nvSpPr>
        <p:spPr>
          <a:xfrm>
            <a:off x="1003300" y="4978400"/>
            <a:ext cx="8575099" cy="1164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Operationally, we can generate uniform(0,1) random variables with our die by:</a:t>
            </a:r>
            <a:br/>
            <a:r>
              <a:t>    1. write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</a:t>
            </a:r>
            <a:r>
              <a:t>      </a:t>
            </a:r>
            <a:br/>
            <a:r>
              <a:t>    2. roll the die and append the resulting number</a:t>
            </a:r>
          </a:p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3. repeat for the desired precision</a:t>
            </a:r>
          </a:p>
        </p:txBody>
      </p:sp>
      <p:sp>
        <p:nvSpPr>
          <p:cNvPr id="2003" name="Shape 2003"/>
          <p:cNvSpPr/>
          <p:nvPr/>
        </p:nvSpPr>
        <p:spPr>
          <a:xfrm>
            <a:off x="7159510" y="7044921"/>
            <a:ext cx="871873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0.62</a:t>
            </a:r>
          </a:p>
        </p:txBody>
      </p:sp>
      <p:sp>
        <p:nvSpPr>
          <p:cNvPr id="2004" name="Shape 2004"/>
          <p:cNvSpPr/>
          <p:nvPr/>
        </p:nvSpPr>
        <p:spPr>
          <a:xfrm>
            <a:off x="1003300" y="2197100"/>
            <a:ext cx="8575099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b="1"/>
              <a:t>uniform probability distribution</a:t>
            </a:r>
            <a:r>
              <a:t>: all values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 &amp;1</a:t>
            </a:r>
            <a:r>
              <a:t> are equiprobable:</a:t>
            </a:r>
          </a:p>
        </p:txBody>
      </p:sp>
      <p:sp>
        <p:nvSpPr>
          <p:cNvPr id="2005" name="Shape 2005"/>
          <p:cNvSpPr/>
          <p:nvPr/>
        </p:nvSpPr>
        <p:spPr>
          <a:xfrm rot="16200000">
            <a:off x="1928052" y="3343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2" grpId="1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1" grpId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Shape 200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008" name="Shape 200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009" name="Shape 2009"/>
          <p:cNvSpPr/>
          <p:nvPr/>
        </p:nvSpPr>
        <p:spPr>
          <a:xfrm>
            <a:off x="1003300" y="1549400"/>
            <a:ext cx="8575099" cy="62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  <a:r>
              <a:t>    to generate uniformly distributed random variables,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t>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</a:p>
        </p:txBody>
      </p:sp>
      <p:sp>
        <p:nvSpPr>
          <p:cNvPr id="2010" name="Shape 2010"/>
          <p:cNvSpPr/>
          <p:nvPr/>
        </p:nvSpPr>
        <p:spPr>
          <a:xfrm>
            <a:off x="2866910" y="4248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11" name="Shape 2011"/>
          <p:cNvSpPr/>
          <p:nvPr/>
        </p:nvSpPr>
        <p:spPr>
          <a:xfrm flipV="1">
            <a:off x="28732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12" name="Shape 2012"/>
          <p:cNvSpPr/>
          <p:nvPr/>
        </p:nvSpPr>
        <p:spPr>
          <a:xfrm flipV="1">
            <a:off x="7292860" y="2984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13" name="Shape 2013"/>
          <p:cNvSpPr/>
          <p:nvPr/>
        </p:nvSpPr>
        <p:spPr>
          <a:xfrm>
            <a:off x="2866910" y="3740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14" name="Shape 2014"/>
          <p:cNvSpPr/>
          <p:nvPr/>
        </p:nvSpPr>
        <p:spPr>
          <a:xfrm>
            <a:off x="4965700" y="4360783"/>
            <a:ext cx="241300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</a:p>
        </p:txBody>
      </p:sp>
      <p:sp>
        <p:nvSpPr>
          <p:cNvPr id="2015" name="Shape 2015"/>
          <p:cNvSpPr/>
          <p:nvPr/>
        </p:nvSpPr>
        <p:spPr>
          <a:xfrm>
            <a:off x="27526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2016" name="Shape 2016"/>
          <p:cNvSpPr/>
          <p:nvPr/>
        </p:nvSpPr>
        <p:spPr>
          <a:xfrm>
            <a:off x="7159510" y="4254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pic>
        <p:nvPicPr>
          <p:cNvPr id="2017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7434" y="6150598"/>
            <a:ext cx="921353" cy="855323"/>
          </a:xfrm>
          <a:prstGeom prst="rect">
            <a:avLst/>
          </a:prstGeom>
          <a:ln w="12700">
            <a:miter lim="400000"/>
          </a:ln>
        </p:spPr>
      </p:pic>
      <p:sp>
        <p:nvSpPr>
          <p:cNvPr id="2018" name="Shape 2018"/>
          <p:cNvSpPr/>
          <p:nvPr/>
        </p:nvSpPr>
        <p:spPr>
          <a:xfrm>
            <a:off x="1003300" y="4978400"/>
            <a:ext cx="8575099" cy="1164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Operationally, we can generate uniform(0,1) random variables with our die by:</a:t>
            </a:r>
            <a:br/>
            <a:r>
              <a:t>    1. write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</a:t>
            </a:r>
            <a:r>
              <a:t>      </a:t>
            </a:r>
            <a:br/>
            <a:r>
              <a:t>    2. roll the die and append the resulting number</a:t>
            </a:r>
          </a:p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3. repeat for the desired precision</a:t>
            </a:r>
          </a:p>
        </p:txBody>
      </p:sp>
      <p:sp>
        <p:nvSpPr>
          <p:cNvPr id="2019" name="Shape 2019"/>
          <p:cNvSpPr/>
          <p:nvPr/>
        </p:nvSpPr>
        <p:spPr>
          <a:xfrm>
            <a:off x="7159510" y="7043303"/>
            <a:ext cx="1113198" cy="36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0.629</a:t>
            </a:r>
            <a:r>
              <a:t>  </a:t>
            </a:r>
          </a:p>
        </p:txBody>
      </p:sp>
      <p:sp>
        <p:nvSpPr>
          <p:cNvPr id="2020" name="Shape 2020"/>
          <p:cNvSpPr/>
          <p:nvPr/>
        </p:nvSpPr>
        <p:spPr>
          <a:xfrm>
            <a:off x="1003300" y="2197100"/>
            <a:ext cx="8575099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b="1"/>
              <a:t>uniform probability distribution</a:t>
            </a:r>
            <a:r>
              <a:t>: all values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 &amp;1</a:t>
            </a:r>
            <a:r>
              <a:t> are equiprobable:</a:t>
            </a:r>
          </a:p>
        </p:txBody>
      </p:sp>
      <p:sp>
        <p:nvSpPr>
          <p:cNvPr id="2021" name="Shape 2021"/>
          <p:cNvSpPr/>
          <p:nvPr/>
        </p:nvSpPr>
        <p:spPr>
          <a:xfrm rot="16200000">
            <a:off x="1928052" y="3343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Shape 2023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024" name="Shape 2024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025" name="Shape 2025"/>
          <p:cNvSpPr/>
          <p:nvPr/>
        </p:nvSpPr>
        <p:spPr>
          <a:xfrm>
            <a:off x="1003300" y="1549400"/>
            <a:ext cx="8575099" cy="62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use a random-number generator to mimic the </a:t>
            </a:r>
            <a:r>
              <a:rPr b="1"/>
              <a:t>stochastic process</a:t>
            </a:r>
            <a:r>
              <a:t>:</a:t>
            </a:r>
            <a:br/>
            <a:r>
              <a:t>    to generate uniformly distributed random variables,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t>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</a:p>
        </p:txBody>
      </p:sp>
      <p:sp>
        <p:nvSpPr>
          <p:cNvPr id="2026" name="Shape 2026"/>
          <p:cNvSpPr/>
          <p:nvPr/>
        </p:nvSpPr>
        <p:spPr>
          <a:xfrm>
            <a:off x="1384300" y="2552700"/>
            <a:ext cx="8575099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br/>
            <a:r>
              <a:t>  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exponential(0,inf)</a:t>
            </a:r>
            <a:br>
              <a:rPr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     =  –1/    ln(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>
                <a:latin typeface="Arial"/>
                <a:ea typeface="Arial"/>
                <a:cs typeface="Arial"/>
                <a:sym typeface="Arial"/>
              </a:rPr>
              <a:t>where</a:t>
            </a:r>
            <a:r>
              <a:t> </a:t>
            </a:r>
          </a:p>
        </p:txBody>
      </p:sp>
      <p:pic>
        <p:nvPicPr>
          <p:cNvPr id="202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5996" y="3149600"/>
            <a:ext cx="133351" cy="18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3946" y="3433428"/>
            <a:ext cx="863722" cy="224172"/>
          </a:xfrm>
          <a:prstGeom prst="rect">
            <a:avLst/>
          </a:prstGeom>
          <a:ln w="12700">
            <a:miter lim="400000"/>
          </a:ln>
        </p:spPr>
      </p:pic>
      <p:sp>
        <p:nvSpPr>
          <p:cNvPr id="2029" name="Shape 2029"/>
          <p:cNvSpPr/>
          <p:nvPr/>
        </p:nvSpPr>
        <p:spPr>
          <a:xfrm>
            <a:off x="1003300" y="2197100"/>
            <a:ext cx="9015203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will also generate </a:t>
            </a:r>
            <a:r>
              <a:rPr b="1"/>
              <a:t>exponential random variables</a:t>
            </a:r>
            <a:r>
              <a:t> from uniform random variables</a:t>
            </a:r>
            <a:br/>
            <a:r>
              <a:t>    using a mathematical trick: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32" name="Shape 2032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033" name="Shape 2033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03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5" name="Shape 2035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036" name="Shape 2036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037" name="Shape 203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038" name="Shape 203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1" name="Shape 2041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042" name="Shape 2042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0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4" name="Shape 2044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045" name="Shape 2045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046" name="Shape 2046"/>
          <p:cNvSpPr/>
          <p:nvPr/>
        </p:nvSpPr>
        <p:spPr>
          <a:xfrm>
            <a:off x="6006550" y="2780735"/>
            <a:ext cx="780408" cy="2540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7" name="Shape 204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048" name="Shape 204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049" name="Shape 2049"/>
          <p:cNvSpPr/>
          <p:nvPr/>
        </p:nvSpPr>
        <p:spPr>
          <a:xfrm>
            <a:off x="2227747" y="31496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of leaving the current state, </a:t>
            </a:r>
            <a:r>
              <a:rPr>
                <a:latin typeface="Times"/>
                <a:ea typeface="Times"/>
                <a:cs typeface="Times"/>
                <a:sym typeface="Times"/>
              </a:rPr>
              <a:t>T = 1.355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2051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2" name="Shape 2052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053" name="Shape 2053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0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5" name="Shape 2055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056" name="Shape 2056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057" name="Shape 2057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Probability of changing to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A:</a:t>
            </a:r>
          </a:p>
        </p:txBody>
      </p:sp>
      <p:sp>
        <p:nvSpPr>
          <p:cNvPr id="2058" name="Shape 2058"/>
          <p:cNvSpPr/>
          <p:nvPr/>
        </p:nvSpPr>
        <p:spPr>
          <a:xfrm>
            <a:off x="3514943" y="2746375"/>
            <a:ext cx="780409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9" name="Shape 2059"/>
          <p:cNvSpPr/>
          <p:nvPr/>
        </p:nvSpPr>
        <p:spPr>
          <a:xfrm>
            <a:off x="2922828" y="3575049"/>
            <a:ext cx="46342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TT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0.525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1.355 = 0.387</a:t>
            </a:r>
          </a:p>
        </p:txBody>
      </p:sp>
      <p:sp>
        <p:nvSpPr>
          <p:cNvPr id="2060" name="Shape 2060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061" name="Shape 2061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Probability of changing to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C:</a:t>
            </a:r>
          </a:p>
        </p:txBody>
      </p:sp>
      <p:sp>
        <p:nvSpPr>
          <p:cNvPr id="2064" name="Shape 2064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5" name="Shape 2065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066" name="Shape 2066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06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8" name="Shape 2068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069" name="Shape 2069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070" name="Shape 2070"/>
          <p:cNvSpPr/>
          <p:nvPr/>
        </p:nvSpPr>
        <p:spPr>
          <a:xfrm>
            <a:off x="4403943" y="2746375"/>
            <a:ext cx="780409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1" name="Shape 2071"/>
          <p:cNvSpPr/>
          <p:nvPr/>
        </p:nvSpPr>
        <p:spPr>
          <a:xfrm>
            <a:off x="2922828" y="3575049"/>
            <a:ext cx="462789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</a:t>
            </a:r>
            <a:r>
              <a:rPr sz="1900">
                <a:latin typeface="Times"/>
                <a:ea typeface="Times"/>
                <a:cs typeface="Times"/>
                <a:sym typeface="Times"/>
              </a:rPr>
              <a:t>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TT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0.525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1.355 = 0.387</a:t>
            </a:r>
          </a:p>
        </p:txBody>
      </p:sp>
      <p:sp>
        <p:nvSpPr>
          <p:cNvPr id="2072" name="Shape 2072"/>
          <p:cNvSpPr/>
          <p:nvPr/>
        </p:nvSpPr>
        <p:spPr>
          <a:xfrm>
            <a:off x="2922828" y="3956049"/>
            <a:ext cx="46426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C)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TC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TT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0.236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1.355 = 0.174</a:t>
            </a:r>
          </a:p>
        </p:txBody>
      </p:sp>
      <p:sp>
        <p:nvSpPr>
          <p:cNvPr id="2073" name="Shape 2073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074" name="Shape 2074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Lecture_1_slides (dragged) 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0" y="-215900"/>
            <a:ext cx="101600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660400" y="1536700"/>
            <a:ext cx="8623300" cy="5715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Phylogenies are estimates of genealogical (evolutionary) relationships</a:t>
            </a:r>
          </a:p>
        </p:txBody>
      </p:sp>
      <p:sp>
        <p:nvSpPr>
          <p:cNvPr id="343" name="Shape 343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topology specifies a nested set of common-ancestry relationships</a:t>
            </a:r>
          </a:p>
        </p:txBody>
      </p:sp>
      <p:sp>
        <p:nvSpPr>
          <p:cNvPr id="344" name="Shape 344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Probability of changing to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G:</a:t>
            </a:r>
          </a:p>
        </p:txBody>
      </p:sp>
      <p:sp>
        <p:nvSpPr>
          <p:cNvPr id="2077" name="Shape 2077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8" name="Shape 2078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079" name="Shape 2079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0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1" name="Shape 2081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082" name="Shape 2082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083" name="Shape 2083"/>
          <p:cNvSpPr/>
          <p:nvPr/>
        </p:nvSpPr>
        <p:spPr>
          <a:xfrm>
            <a:off x="5191343" y="2746375"/>
            <a:ext cx="780409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4" name="Shape 2084"/>
          <p:cNvSpPr/>
          <p:nvPr/>
        </p:nvSpPr>
        <p:spPr>
          <a:xfrm>
            <a:off x="2922828" y="3575049"/>
            <a:ext cx="46342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TT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0.525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1.355 = 0.387</a:t>
            </a:r>
          </a:p>
        </p:txBody>
      </p:sp>
      <p:sp>
        <p:nvSpPr>
          <p:cNvPr id="2085" name="Shape 2085"/>
          <p:cNvSpPr/>
          <p:nvPr/>
        </p:nvSpPr>
        <p:spPr>
          <a:xfrm>
            <a:off x="2922828" y="3956049"/>
            <a:ext cx="46426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C)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TC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TT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0.236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1.355 = 0.174</a:t>
            </a:r>
          </a:p>
        </p:txBody>
      </p:sp>
      <p:sp>
        <p:nvSpPr>
          <p:cNvPr id="2086" name="Shape 2086"/>
          <p:cNvSpPr/>
          <p:nvPr/>
        </p:nvSpPr>
        <p:spPr>
          <a:xfrm>
            <a:off x="2922828" y="4337049"/>
            <a:ext cx="46651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TG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TT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0.594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1.355 = 0.438</a:t>
            </a:r>
          </a:p>
        </p:txBody>
      </p:sp>
      <p:sp>
        <p:nvSpPr>
          <p:cNvPr id="2087" name="Shape 208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088" name="Shape 208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1" name="Shape 2091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092" name="Shape 2092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09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4" name="Shape 2094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095" name="Shape 2095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096" name="Shape 2096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097" name="Shape 209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098" name="Shape 209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101" name="Shape 2101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2" name="Shape 2102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103" name="Shape 2103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1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5" name="Shape 2105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106" name="Shape 2106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107" name="Shape 2107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  <p:grpSp>
        <p:nvGrpSpPr>
          <p:cNvPr id="2110" name="Group 2110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10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9" name="Shape 2109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111" name="Shape 2111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112" name="Shape 2112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115" name="Shape 2115"/>
          <p:cNvSpPr/>
          <p:nvPr/>
        </p:nvSpPr>
        <p:spPr>
          <a:xfrm>
            <a:off x="2778941" y="3883087"/>
            <a:ext cx="66789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</a:t>
            </a:r>
          </a:p>
        </p:txBody>
      </p:sp>
      <p:sp>
        <p:nvSpPr>
          <p:cNvPr id="2116" name="Shape 2116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7" name="Shape 2117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118" name="Shape 2118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0" name="Shape 2120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121" name="Shape 2121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grpSp>
        <p:nvGrpSpPr>
          <p:cNvPr id="2124" name="Group 2124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12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3" name="Shape 2123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pic>
        <p:nvPicPr>
          <p:cNvPr id="2125" name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7973" y="5642429"/>
            <a:ext cx="921353" cy="855322"/>
          </a:xfrm>
          <a:prstGeom prst="rect">
            <a:avLst/>
          </a:prstGeom>
          <a:ln w="12700">
            <a:miter lim="400000"/>
          </a:ln>
        </p:spPr>
      </p:pic>
      <p:sp>
        <p:nvSpPr>
          <p:cNvPr id="2126" name="Shape 2126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127" name="Shape 2127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128" name="Shape 2128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clickEffect" presetSubtype="0" presetID="32" grpId="2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5" grpId="1"/>
      <p:bldP build="whole" bldLvl="1" animBg="1" rev="0" advAuto="0" spid="2125" grpId="2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31" name="Shape 2131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132" name="Shape 2132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1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4" name="Shape 2134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135" name="Shape 2135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pic>
        <p:nvPicPr>
          <p:cNvPr id="2136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7973" y="5642429"/>
            <a:ext cx="921353" cy="855322"/>
          </a:xfrm>
          <a:prstGeom prst="rect">
            <a:avLst/>
          </a:prstGeom>
          <a:ln w="12700">
            <a:miter lim="400000"/>
          </a:ln>
        </p:spPr>
      </p:pic>
      <p:sp>
        <p:nvSpPr>
          <p:cNvPr id="2137" name="Shape 213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138" name="Shape 213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139" name="Shape 2139"/>
          <p:cNvSpPr/>
          <p:nvPr/>
        </p:nvSpPr>
        <p:spPr>
          <a:xfrm>
            <a:off x="2778941" y="3883087"/>
            <a:ext cx="67932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</a:t>
            </a:r>
          </a:p>
        </p:txBody>
      </p:sp>
      <p:grpSp>
        <p:nvGrpSpPr>
          <p:cNvPr id="2142" name="Group 2142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140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1" name="Shape 2141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143" name="Shape 2143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144" name="Shape 2144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2" grpId="1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6" grpId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7" name="Shape 2147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148" name="Shape 2148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1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Shape 2150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151" name="Shape 2151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pic>
        <p:nvPicPr>
          <p:cNvPr id="2152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7973" y="5642429"/>
            <a:ext cx="921353" cy="855322"/>
          </a:xfrm>
          <a:prstGeom prst="rect">
            <a:avLst/>
          </a:prstGeom>
          <a:ln w="12700">
            <a:miter lim="400000"/>
          </a:ln>
        </p:spPr>
      </p:pic>
      <p:sp>
        <p:nvSpPr>
          <p:cNvPr id="2153" name="Shape 2153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154" name="Shape 2154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155" name="Shape 2155"/>
          <p:cNvSpPr/>
          <p:nvPr/>
        </p:nvSpPr>
        <p:spPr>
          <a:xfrm>
            <a:off x="2778941" y="3883087"/>
            <a:ext cx="69075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0.83</a:t>
            </a:r>
          </a:p>
        </p:txBody>
      </p:sp>
      <p:grpSp>
        <p:nvGrpSpPr>
          <p:cNvPr id="2158" name="Group 2158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15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7" name="Shape 2157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159" name="Shape 2159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160" name="Shape 2160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2" grpId="1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2" grpId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Shape 2162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3" name="Shape 2163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164" name="Shape 2164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1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Shape 2166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167" name="Shape 2167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168" name="Shape 2168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169" name="Shape 2169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170" name="Shape 2170"/>
          <p:cNvSpPr/>
          <p:nvPr/>
        </p:nvSpPr>
        <p:spPr>
          <a:xfrm>
            <a:off x="2778941" y="3883087"/>
            <a:ext cx="70218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0.839</a:t>
            </a:r>
          </a:p>
        </p:txBody>
      </p:sp>
      <p:grpSp>
        <p:nvGrpSpPr>
          <p:cNvPr id="2173" name="Group 2173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17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2" name="Shape 2172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174" name="Shape 2174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175" name="Shape 2175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78" name="Shape 2178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179" name="Shape 2179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1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1" name="Shape 2181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182" name="Shape 2182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183" name="Shape 2183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184" name="Shape 2184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185" name="Shape 2185"/>
          <p:cNvSpPr/>
          <p:nvPr/>
        </p:nvSpPr>
        <p:spPr>
          <a:xfrm>
            <a:off x="2778941" y="3883087"/>
            <a:ext cx="70218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0.839</a:t>
            </a:r>
          </a:p>
        </p:txBody>
      </p:sp>
      <p:grpSp>
        <p:nvGrpSpPr>
          <p:cNvPr id="2188" name="Group 2188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18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7" name="Shape 2187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189" name="Shape 2189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190" name="Shape 2190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  <p:sp>
        <p:nvSpPr>
          <p:cNvPr id="2191" name="Shape 2191"/>
          <p:cNvSpPr/>
          <p:nvPr/>
        </p:nvSpPr>
        <p:spPr>
          <a:xfrm>
            <a:off x="3127238" y="4196119"/>
            <a:ext cx="241134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 –1/   ln(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) = 0.130</a:t>
            </a:r>
          </a:p>
        </p:txBody>
      </p:sp>
      <p:pic>
        <p:nvPicPr>
          <p:cNvPr id="21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8926" y="4317270"/>
            <a:ext cx="133351" cy="189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Shape 2194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95" name="Shape 2195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96" name="Shape 2196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197" name="Shape 2197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1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9" name="Shape 2199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200" name="Shape 2200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201" name="Shape 2201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202" name="Shape 2202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203" name="Shape 2203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204" name="Shape 2204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205" name="Shape 2205"/>
          <p:cNvSpPr/>
          <p:nvPr/>
        </p:nvSpPr>
        <p:spPr>
          <a:xfrm>
            <a:off x="2778941" y="3883087"/>
            <a:ext cx="70218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0.839</a:t>
            </a:r>
          </a:p>
        </p:txBody>
      </p:sp>
      <p:grpSp>
        <p:nvGrpSpPr>
          <p:cNvPr id="2208" name="Group 2208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20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7" name="Shape 2207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209" name="Shape 2209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210" name="Shape 2210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  <p:sp>
        <p:nvSpPr>
          <p:cNvPr id="2211" name="Shape 2211"/>
          <p:cNvSpPr/>
          <p:nvPr/>
        </p:nvSpPr>
        <p:spPr>
          <a:xfrm>
            <a:off x="3127238" y="4196119"/>
            <a:ext cx="241134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 –1/   ln(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) = 0.130</a:t>
            </a:r>
          </a:p>
        </p:txBody>
      </p:sp>
      <p:pic>
        <p:nvPicPr>
          <p:cNvPr id="22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8926" y="4317270"/>
            <a:ext cx="133351" cy="189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499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99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4" grpId="1"/>
      <p:bldP build="whole" bldLvl="1" animBg="1" rev="0" advAuto="0" spid="2202" grpId="3"/>
      <p:bldP build="whole" bldLvl="1" animBg="1" rev="0" advAuto="0" spid="2201" grpId="2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215" name="Shape 2215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2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Shape 2217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218" name="Shape 2218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219" name="Shape 2219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220" name="Shape 2220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221" name="Shape 2221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Probabilities of substitution events in state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t>:</a:t>
            </a:r>
          </a:p>
        </p:txBody>
      </p:sp>
      <p:sp>
        <p:nvSpPr>
          <p:cNvPr id="2222" name="Shape 2222"/>
          <p:cNvSpPr/>
          <p:nvPr/>
        </p:nvSpPr>
        <p:spPr>
          <a:xfrm>
            <a:off x="2922828" y="4845049"/>
            <a:ext cx="46342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TT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0.525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1.355 = 0.387</a:t>
            </a:r>
          </a:p>
        </p:txBody>
      </p:sp>
      <p:sp>
        <p:nvSpPr>
          <p:cNvPr id="2223" name="Shape 2223"/>
          <p:cNvSpPr/>
          <p:nvPr/>
        </p:nvSpPr>
        <p:spPr>
          <a:xfrm>
            <a:off x="2922828" y="5226049"/>
            <a:ext cx="46426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C)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TC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TT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0.236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1.355 = 0.174</a:t>
            </a:r>
          </a:p>
        </p:txBody>
      </p:sp>
      <p:sp>
        <p:nvSpPr>
          <p:cNvPr id="2224" name="Shape 2224"/>
          <p:cNvSpPr/>
          <p:nvPr/>
        </p:nvSpPr>
        <p:spPr>
          <a:xfrm>
            <a:off x="2922828" y="5607049"/>
            <a:ext cx="46651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TG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TT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0.594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1.355 = 0.438</a:t>
            </a:r>
          </a:p>
        </p:txBody>
      </p:sp>
      <p:sp>
        <p:nvSpPr>
          <p:cNvPr id="2225" name="Shape 2225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6" name="Shape 2226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7" name="Shape 222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228" name="Shape 222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229" name="Shape 2229"/>
          <p:cNvSpPr/>
          <p:nvPr/>
        </p:nvSpPr>
        <p:spPr>
          <a:xfrm>
            <a:off x="2778941" y="3883087"/>
            <a:ext cx="70218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0.839</a:t>
            </a:r>
          </a:p>
        </p:txBody>
      </p:sp>
      <p:grpSp>
        <p:nvGrpSpPr>
          <p:cNvPr id="2232" name="Group 2232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23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1" name="Shape 2231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233" name="Shape 2233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234" name="Shape 2234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  <p:sp>
        <p:nvSpPr>
          <p:cNvPr id="2235" name="Shape 2235"/>
          <p:cNvSpPr/>
          <p:nvPr/>
        </p:nvSpPr>
        <p:spPr>
          <a:xfrm>
            <a:off x="3127238" y="4196119"/>
            <a:ext cx="241134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 –1/   ln(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) = 0.130</a:t>
            </a:r>
          </a:p>
        </p:txBody>
      </p:sp>
      <p:pic>
        <p:nvPicPr>
          <p:cNvPr id="223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8926" y="4317270"/>
            <a:ext cx="133351" cy="189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Phylogenies are estimates of genealogical (evolutionary) relationships</a:t>
            </a:r>
          </a:p>
        </p:txBody>
      </p:sp>
      <p:sp>
        <p:nvSpPr>
          <p:cNvPr id="348" name="Shape 348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topology specifies a nested set of common-ancestry relationships</a:t>
            </a:r>
          </a:p>
        </p:txBody>
      </p:sp>
      <p:sp>
        <p:nvSpPr>
          <p:cNvPr id="349" name="Shape 349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350" name="Shape 350"/>
          <p:cNvSpPr/>
          <p:nvPr/>
        </p:nvSpPr>
        <p:spPr>
          <a:xfrm>
            <a:off x="635000" y="2451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Phylogenies are unusual and difficult parameters to model</a:t>
            </a:r>
          </a:p>
        </p:txBody>
      </p:sp>
      <p:sp>
        <p:nvSpPr>
          <p:cNvPr id="351" name="Shape 351"/>
          <p:cNvSpPr/>
          <p:nvPr/>
        </p:nvSpPr>
        <p:spPr>
          <a:xfrm>
            <a:off x="990600" y="2895600"/>
            <a:ext cx="839676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They are discrete in nature (directed acyclic binary graphs; aka ‘DAGS’)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Shape 2238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239" name="Shape 2239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2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1" name="Shape 2241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242" name="Shape 2242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243" name="Shape 2243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244" name="Shape 2244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245" name="Shape 2245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Specify a set of intervals:       intervals</a:t>
            </a:r>
          </a:p>
        </p:txBody>
      </p:sp>
      <p:sp>
        <p:nvSpPr>
          <p:cNvPr id="2246" name="Shape 2246"/>
          <p:cNvSpPr/>
          <p:nvPr/>
        </p:nvSpPr>
        <p:spPr>
          <a:xfrm>
            <a:off x="2922828" y="4845050"/>
            <a:ext cx="49208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0.387         0 – 0.387   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247" name="Shape 2247"/>
          <p:cNvSpPr/>
          <p:nvPr/>
        </p:nvSpPr>
        <p:spPr>
          <a:xfrm>
            <a:off x="2922828" y="5226050"/>
            <a:ext cx="490671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C) = 0.174         0.387 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0.561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C)</a:t>
            </a:r>
          </a:p>
        </p:txBody>
      </p:sp>
      <p:sp>
        <p:nvSpPr>
          <p:cNvPr id="2248" name="Shape 2248"/>
          <p:cNvSpPr/>
          <p:nvPr/>
        </p:nvSpPr>
        <p:spPr>
          <a:xfrm>
            <a:off x="2922828" y="5607050"/>
            <a:ext cx="49347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0.438         0.561 – 1   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G)</a:t>
            </a:r>
          </a:p>
        </p:txBody>
      </p:sp>
      <p:sp>
        <p:nvSpPr>
          <p:cNvPr id="2249" name="Shape 2249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50" name="Shape 2250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51" name="Shape 2251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252" name="Shape 2252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253" name="Shape 2253"/>
          <p:cNvSpPr/>
          <p:nvPr/>
        </p:nvSpPr>
        <p:spPr>
          <a:xfrm>
            <a:off x="2778941" y="3883087"/>
            <a:ext cx="70218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0.839</a:t>
            </a:r>
          </a:p>
        </p:txBody>
      </p:sp>
      <p:grpSp>
        <p:nvGrpSpPr>
          <p:cNvPr id="2256" name="Group 2256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25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5" name="Shape 2255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257" name="Shape 2257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258" name="Shape 2258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  <p:sp>
        <p:nvSpPr>
          <p:cNvPr id="2259" name="Shape 2259"/>
          <p:cNvSpPr/>
          <p:nvPr/>
        </p:nvSpPr>
        <p:spPr>
          <a:xfrm>
            <a:off x="3127238" y="4196119"/>
            <a:ext cx="241134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 –1/   ln(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) = 0.130</a:t>
            </a:r>
          </a:p>
        </p:txBody>
      </p:sp>
      <p:pic>
        <p:nvPicPr>
          <p:cNvPr id="22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8926" y="4317270"/>
            <a:ext cx="133351" cy="189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Shape 2262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Only the width of the bins matters, not their order </a:t>
            </a:r>
          </a:p>
        </p:txBody>
      </p:sp>
      <p:sp>
        <p:nvSpPr>
          <p:cNvPr id="2263" name="Shape 2263"/>
          <p:cNvSpPr/>
          <p:nvPr/>
        </p:nvSpPr>
        <p:spPr>
          <a:xfrm>
            <a:off x="2866910" y="3867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4" name="Shape 2264"/>
          <p:cNvSpPr/>
          <p:nvPr/>
        </p:nvSpPr>
        <p:spPr>
          <a:xfrm flipV="1">
            <a:off x="28732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5" name="Shape 2265"/>
          <p:cNvSpPr/>
          <p:nvPr/>
        </p:nvSpPr>
        <p:spPr>
          <a:xfrm flipV="1">
            <a:off x="72928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6" name="Shape 2266"/>
          <p:cNvSpPr/>
          <p:nvPr/>
        </p:nvSpPr>
        <p:spPr>
          <a:xfrm>
            <a:off x="2866910" y="3359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7" name="Shape 2267"/>
          <p:cNvSpPr/>
          <p:nvPr/>
        </p:nvSpPr>
        <p:spPr>
          <a:xfrm>
            <a:off x="27526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2268" name="Shape 2268"/>
          <p:cNvSpPr/>
          <p:nvPr/>
        </p:nvSpPr>
        <p:spPr>
          <a:xfrm>
            <a:off x="71595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2269" name="Shape 2269"/>
          <p:cNvSpPr/>
          <p:nvPr/>
        </p:nvSpPr>
        <p:spPr>
          <a:xfrm flipH="1" rot="16200000">
            <a:off x="2752269" y="3128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70" name="Shape 2270"/>
          <p:cNvSpPr/>
          <p:nvPr/>
        </p:nvSpPr>
        <p:spPr>
          <a:xfrm rot="16200000">
            <a:off x="1928052" y="2962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  <p:sp>
        <p:nvSpPr>
          <p:cNvPr id="2271" name="Shape 2271"/>
          <p:cNvSpPr/>
          <p:nvPr/>
        </p:nvSpPr>
        <p:spPr>
          <a:xfrm>
            <a:off x="1084747" y="1651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Our 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  <a:r>
              <a:t> random number will take any value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t> and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t> with </a:t>
            </a:r>
            <a:br/>
            <a:r>
              <a:t>    equal probability (by definition)</a:t>
            </a:r>
          </a:p>
        </p:txBody>
      </p:sp>
      <p:sp>
        <p:nvSpPr>
          <p:cNvPr id="2272" name="Shape 2272"/>
          <p:cNvSpPr/>
          <p:nvPr/>
        </p:nvSpPr>
        <p:spPr>
          <a:xfrm flipV="1">
            <a:off x="72928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73" name="Shape 2273"/>
          <p:cNvSpPr/>
          <p:nvPr/>
        </p:nvSpPr>
        <p:spPr>
          <a:xfrm flipV="1">
            <a:off x="28732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74" name="Shape 2274"/>
          <p:cNvSpPr/>
          <p:nvPr/>
        </p:nvSpPr>
        <p:spPr>
          <a:xfrm>
            <a:off x="471586" y="139997"/>
            <a:ext cx="92168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Aside: Making Decisions within Random Numbers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Shape 2276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Only the width of the bins matters, not their order </a:t>
            </a:r>
          </a:p>
        </p:txBody>
      </p:sp>
      <p:sp>
        <p:nvSpPr>
          <p:cNvPr id="2277" name="Shape 2277"/>
          <p:cNvSpPr/>
          <p:nvPr/>
        </p:nvSpPr>
        <p:spPr>
          <a:xfrm>
            <a:off x="2866910" y="3867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78" name="Shape 2278"/>
          <p:cNvSpPr/>
          <p:nvPr/>
        </p:nvSpPr>
        <p:spPr>
          <a:xfrm flipV="1">
            <a:off x="28732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79" name="Shape 2279"/>
          <p:cNvSpPr/>
          <p:nvPr/>
        </p:nvSpPr>
        <p:spPr>
          <a:xfrm flipV="1">
            <a:off x="72928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80" name="Shape 2280"/>
          <p:cNvSpPr/>
          <p:nvPr/>
        </p:nvSpPr>
        <p:spPr>
          <a:xfrm>
            <a:off x="2866910" y="3359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81" name="Shape 2281"/>
          <p:cNvSpPr/>
          <p:nvPr/>
        </p:nvSpPr>
        <p:spPr>
          <a:xfrm>
            <a:off x="27526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2282" name="Shape 2282"/>
          <p:cNvSpPr/>
          <p:nvPr/>
        </p:nvSpPr>
        <p:spPr>
          <a:xfrm>
            <a:off x="71595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2283" name="Shape 2283"/>
          <p:cNvSpPr/>
          <p:nvPr/>
        </p:nvSpPr>
        <p:spPr>
          <a:xfrm flipH="1" rot="16200000">
            <a:off x="7159169" y="3128085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84" name="Shape 2284"/>
          <p:cNvSpPr/>
          <p:nvPr/>
        </p:nvSpPr>
        <p:spPr>
          <a:xfrm rot="16200000">
            <a:off x="1928052" y="2962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  <p:sp>
        <p:nvSpPr>
          <p:cNvPr id="2285" name="Shape 2285"/>
          <p:cNvSpPr/>
          <p:nvPr/>
        </p:nvSpPr>
        <p:spPr>
          <a:xfrm>
            <a:off x="1084747" y="1651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Our 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  <a:r>
              <a:t> random number will take any value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t> and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t> with </a:t>
            </a:r>
            <a:br/>
            <a:r>
              <a:t>    equal probability (by definition)</a:t>
            </a:r>
          </a:p>
        </p:txBody>
      </p:sp>
      <p:sp>
        <p:nvSpPr>
          <p:cNvPr id="2286" name="Shape 2286"/>
          <p:cNvSpPr/>
          <p:nvPr/>
        </p:nvSpPr>
        <p:spPr>
          <a:xfrm flipV="1">
            <a:off x="72928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87" name="Shape 2287"/>
          <p:cNvSpPr/>
          <p:nvPr/>
        </p:nvSpPr>
        <p:spPr>
          <a:xfrm flipV="1">
            <a:off x="28732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88" name="Shape 2288"/>
          <p:cNvSpPr/>
          <p:nvPr/>
        </p:nvSpPr>
        <p:spPr>
          <a:xfrm>
            <a:off x="471586" y="139997"/>
            <a:ext cx="92168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Aside: Making Decisions within Random Numbers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Shape 2290"/>
          <p:cNvSpPr/>
          <p:nvPr/>
        </p:nvSpPr>
        <p:spPr>
          <a:xfrm>
            <a:off x="2227747" y="48514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of outcomes:     </a:t>
            </a:r>
          </a:p>
        </p:txBody>
      </p:sp>
      <p:sp>
        <p:nvSpPr>
          <p:cNvPr id="2291" name="Shape 2291"/>
          <p:cNvSpPr/>
          <p:nvPr/>
        </p:nvSpPr>
        <p:spPr>
          <a:xfrm>
            <a:off x="2922828" y="5124450"/>
            <a:ext cx="230715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 = 0.6        </a:t>
            </a:r>
          </a:p>
        </p:txBody>
      </p:sp>
      <p:sp>
        <p:nvSpPr>
          <p:cNvPr id="2292" name="Shape 2292"/>
          <p:cNvSpPr/>
          <p:nvPr/>
        </p:nvSpPr>
        <p:spPr>
          <a:xfrm>
            <a:off x="2922828" y="5505450"/>
            <a:ext cx="230703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 = 0.4        </a:t>
            </a:r>
          </a:p>
        </p:txBody>
      </p:sp>
      <p:sp>
        <p:nvSpPr>
          <p:cNvPr id="2293" name="Shape 2293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Only the width of the bins matters, not their order </a:t>
            </a:r>
          </a:p>
        </p:txBody>
      </p:sp>
      <p:sp>
        <p:nvSpPr>
          <p:cNvPr id="2294" name="Shape 2294"/>
          <p:cNvSpPr/>
          <p:nvPr/>
        </p:nvSpPr>
        <p:spPr>
          <a:xfrm>
            <a:off x="2866910" y="3867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95" name="Shape 2295"/>
          <p:cNvSpPr/>
          <p:nvPr/>
        </p:nvSpPr>
        <p:spPr>
          <a:xfrm flipV="1">
            <a:off x="28732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96" name="Shape 2296"/>
          <p:cNvSpPr/>
          <p:nvPr/>
        </p:nvSpPr>
        <p:spPr>
          <a:xfrm flipV="1">
            <a:off x="72928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97" name="Shape 2297"/>
          <p:cNvSpPr/>
          <p:nvPr/>
        </p:nvSpPr>
        <p:spPr>
          <a:xfrm>
            <a:off x="2866910" y="3359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98" name="Shape 2298"/>
          <p:cNvSpPr/>
          <p:nvPr/>
        </p:nvSpPr>
        <p:spPr>
          <a:xfrm>
            <a:off x="27526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2299" name="Shape 2299"/>
          <p:cNvSpPr/>
          <p:nvPr/>
        </p:nvSpPr>
        <p:spPr>
          <a:xfrm>
            <a:off x="71595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2300" name="Shape 2300"/>
          <p:cNvSpPr/>
          <p:nvPr/>
        </p:nvSpPr>
        <p:spPr>
          <a:xfrm rot="16200000">
            <a:off x="1928052" y="2962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  <p:sp>
        <p:nvSpPr>
          <p:cNvPr id="2301" name="Shape 2301"/>
          <p:cNvSpPr/>
          <p:nvPr/>
        </p:nvSpPr>
        <p:spPr>
          <a:xfrm>
            <a:off x="1084747" y="1651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Our 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  <a:r>
              <a:t> random number will take any value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t> and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t> with </a:t>
            </a:r>
            <a:br/>
            <a:r>
              <a:t>    equal probability (by definition)</a:t>
            </a:r>
          </a:p>
        </p:txBody>
      </p:sp>
      <p:sp>
        <p:nvSpPr>
          <p:cNvPr id="2302" name="Shape 2302"/>
          <p:cNvSpPr/>
          <p:nvPr/>
        </p:nvSpPr>
        <p:spPr>
          <a:xfrm flipV="1">
            <a:off x="72928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03" name="Shape 2303"/>
          <p:cNvSpPr/>
          <p:nvPr/>
        </p:nvSpPr>
        <p:spPr>
          <a:xfrm flipV="1">
            <a:off x="28732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04" name="Shape 2304"/>
          <p:cNvSpPr/>
          <p:nvPr/>
        </p:nvSpPr>
        <p:spPr>
          <a:xfrm>
            <a:off x="1084747" y="4445000"/>
            <a:ext cx="8897453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Imagine that there are two possible outcomes, </a:t>
            </a:r>
            <a:r>
              <a:rPr>
                <a:latin typeface="Times"/>
                <a:ea typeface="Times"/>
                <a:cs typeface="Times"/>
                <a:sym typeface="Times"/>
              </a:rPr>
              <a:t>A </a:t>
            </a:r>
            <a:r>
              <a:t>and </a:t>
            </a:r>
            <a:r>
              <a:rPr>
                <a:latin typeface="Times"/>
                <a:ea typeface="Times"/>
                <a:cs typeface="Times"/>
                <a:sym typeface="Times"/>
              </a:rPr>
              <a:t>B</a:t>
            </a:r>
            <a:r>
              <a:t>, which occur with probabilities:</a:t>
            </a:r>
          </a:p>
        </p:txBody>
      </p:sp>
      <p:sp>
        <p:nvSpPr>
          <p:cNvPr id="2305" name="Shape 2305"/>
          <p:cNvSpPr/>
          <p:nvPr/>
        </p:nvSpPr>
        <p:spPr>
          <a:xfrm>
            <a:off x="471586" y="139997"/>
            <a:ext cx="92168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Aside: Making Decisions within Random Numbers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Shape 230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Only the width of the bins matters, not their order </a:t>
            </a:r>
          </a:p>
        </p:txBody>
      </p:sp>
      <p:sp>
        <p:nvSpPr>
          <p:cNvPr id="2308" name="Shape 2308"/>
          <p:cNvSpPr/>
          <p:nvPr/>
        </p:nvSpPr>
        <p:spPr>
          <a:xfrm>
            <a:off x="2866910" y="3867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09" name="Shape 2309"/>
          <p:cNvSpPr/>
          <p:nvPr/>
        </p:nvSpPr>
        <p:spPr>
          <a:xfrm flipV="1">
            <a:off x="28732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0" name="Shape 2310"/>
          <p:cNvSpPr/>
          <p:nvPr/>
        </p:nvSpPr>
        <p:spPr>
          <a:xfrm flipV="1">
            <a:off x="72928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1" name="Shape 2311"/>
          <p:cNvSpPr/>
          <p:nvPr/>
        </p:nvSpPr>
        <p:spPr>
          <a:xfrm>
            <a:off x="2866910" y="3359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2" name="Shape 2312"/>
          <p:cNvSpPr/>
          <p:nvPr/>
        </p:nvSpPr>
        <p:spPr>
          <a:xfrm>
            <a:off x="27526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2313" name="Shape 2313"/>
          <p:cNvSpPr/>
          <p:nvPr/>
        </p:nvSpPr>
        <p:spPr>
          <a:xfrm>
            <a:off x="71595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2314" name="Shape 2314"/>
          <p:cNvSpPr/>
          <p:nvPr/>
        </p:nvSpPr>
        <p:spPr>
          <a:xfrm rot="16200000">
            <a:off x="1928052" y="2962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  <p:sp>
        <p:nvSpPr>
          <p:cNvPr id="2315" name="Shape 2315"/>
          <p:cNvSpPr/>
          <p:nvPr/>
        </p:nvSpPr>
        <p:spPr>
          <a:xfrm>
            <a:off x="1084747" y="1651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Our 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  <a:r>
              <a:t> random number will take any value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t> and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t> with </a:t>
            </a:r>
            <a:br/>
            <a:r>
              <a:t>    equal probability (by definition)</a:t>
            </a:r>
          </a:p>
        </p:txBody>
      </p:sp>
      <p:sp>
        <p:nvSpPr>
          <p:cNvPr id="2316" name="Shape 2316"/>
          <p:cNvSpPr/>
          <p:nvPr/>
        </p:nvSpPr>
        <p:spPr>
          <a:xfrm flipV="1">
            <a:off x="72928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7" name="Shape 2317"/>
          <p:cNvSpPr/>
          <p:nvPr/>
        </p:nvSpPr>
        <p:spPr>
          <a:xfrm flipV="1">
            <a:off x="28732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8" name="Shape 2318"/>
          <p:cNvSpPr/>
          <p:nvPr/>
        </p:nvSpPr>
        <p:spPr>
          <a:xfrm>
            <a:off x="2227747" y="48514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of outcomes:      </a:t>
            </a:r>
          </a:p>
        </p:txBody>
      </p:sp>
      <p:sp>
        <p:nvSpPr>
          <p:cNvPr id="2319" name="Shape 2319"/>
          <p:cNvSpPr/>
          <p:nvPr/>
        </p:nvSpPr>
        <p:spPr>
          <a:xfrm>
            <a:off x="2922828" y="5124450"/>
            <a:ext cx="218015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 = 0.6      </a:t>
            </a:r>
          </a:p>
        </p:txBody>
      </p:sp>
      <p:sp>
        <p:nvSpPr>
          <p:cNvPr id="2320" name="Shape 2320"/>
          <p:cNvSpPr/>
          <p:nvPr/>
        </p:nvSpPr>
        <p:spPr>
          <a:xfrm>
            <a:off x="2922828" y="5505450"/>
            <a:ext cx="224353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 = 0.4       </a:t>
            </a:r>
          </a:p>
        </p:txBody>
      </p:sp>
      <p:sp>
        <p:nvSpPr>
          <p:cNvPr id="2321" name="Shape 2321"/>
          <p:cNvSpPr/>
          <p:nvPr/>
        </p:nvSpPr>
        <p:spPr>
          <a:xfrm>
            <a:off x="1084747" y="4445000"/>
            <a:ext cx="8897453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Imagine that there are two possible outcomes, </a:t>
            </a:r>
            <a:r>
              <a:rPr>
                <a:latin typeface="Times"/>
                <a:ea typeface="Times"/>
                <a:cs typeface="Times"/>
                <a:sym typeface="Times"/>
              </a:rPr>
              <a:t>A </a:t>
            </a:r>
            <a:r>
              <a:t>and </a:t>
            </a:r>
            <a:r>
              <a:rPr>
                <a:latin typeface="Times"/>
                <a:ea typeface="Times"/>
                <a:cs typeface="Times"/>
                <a:sym typeface="Times"/>
              </a:rPr>
              <a:t>B</a:t>
            </a:r>
            <a:r>
              <a:t>, which occur with probabilities:</a:t>
            </a:r>
          </a:p>
        </p:txBody>
      </p:sp>
      <p:sp>
        <p:nvSpPr>
          <p:cNvPr id="2322" name="Shape 2322"/>
          <p:cNvSpPr/>
          <p:nvPr/>
        </p:nvSpPr>
        <p:spPr>
          <a:xfrm>
            <a:off x="2227747" y="62992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of outcomes:       intervals</a:t>
            </a:r>
          </a:p>
        </p:txBody>
      </p:sp>
      <p:sp>
        <p:nvSpPr>
          <p:cNvPr id="2323" name="Shape 2323"/>
          <p:cNvSpPr/>
          <p:nvPr/>
        </p:nvSpPr>
        <p:spPr>
          <a:xfrm>
            <a:off x="2922828" y="6572250"/>
            <a:ext cx="463460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 = 0.6         0.0 – 0.6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324" name="Shape 2324"/>
          <p:cNvSpPr/>
          <p:nvPr/>
        </p:nvSpPr>
        <p:spPr>
          <a:xfrm>
            <a:off x="2922828" y="6953250"/>
            <a:ext cx="46343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 = 0.4         0.6 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1.0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</a:t>
            </a:r>
          </a:p>
        </p:txBody>
      </p:sp>
      <p:sp>
        <p:nvSpPr>
          <p:cNvPr id="2325" name="Shape 2325"/>
          <p:cNvSpPr/>
          <p:nvPr/>
        </p:nvSpPr>
        <p:spPr>
          <a:xfrm>
            <a:off x="1084747" y="5918200"/>
            <a:ext cx="922066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choose randomly (according to their probabilities) by specifying these intervals…</a:t>
            </a:r>
          </a:p>
        </p:txBody>
      </p:sp>
      <p:sp>
        <p:nvSpPr>
          <p:cNvPr id="2326" name="Shape 2326"/>
          <p:cNvSpPr/>
          <p:nvPr/>
        </p:nvSpPr>
        <p:spPr>
          <a:xfrm>
            <a:off x="471586" y="139997"/>
            <a:ext cx="92168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Aside: Making Decisions within Random Numbers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Shape 2328"/>
          <p:cNvSpPr/>
          <p:nvPr/>
        </p:nvSpPr>
        <p:spPr>
          <a:xfrm>
            <a:off x="5578359" y="3352800"/>
            <a:ext cx="1711326" cy="514350"/>
          </a:xfrm>
          <a:prstGeom prst="rect">
            <a:avLst/>
          </a:prstGeom>
          <a:solidFill>
            <a:srgbClr val="0433FF">
              <a:alpha val="50000"/>
            </a:srgbClr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29" name="Shape 2329"/>
          <p:cNvSpPr/>
          <p:nvPr/>
        </p:nvSpPr>
        <p:spPr>
          <a:xfrm>
            <a:off x="2873260" y="3352800"/>
            <a:ext cx="2708276" cy="514350"/>
          </a:xfrm>
          <a:prstGeom prst="rect">
            <a:avLst/>
          </a:prstGeom>
          <a:solidFill>
            <a:srgbClr val="FF9300">
              <a:alpha val="50000"/>
            </a:srgbClr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30" name="Shape 2330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Only the width of the bins matters, not their order </a:t>
            </a:r>
          </a:p>
        </p:txBody>
      </p:sp>
      <p:sp>
        <p:nvSpPr>
          <p:cNvPr id="2331" name="Shape 2331"/>
          <p:cNvSpPr/>
          <p:nvPr/>
        </p:nvSpPr>
        <p:spPr>
          <a:xfrm flipV="1">
            <a:off x="28732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32" name="Shape 2332"/>
          <p:cNvSpPr/>
          <p:nvPr/>
        </p:nvSpPr>
        <p:spPr>
          <a:xfrm flipV="1">
            <a:off x="72928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33" name="Shape 2333"/>
          <p:cNvSpPr/>
          <p:nvPr/>
        </p:nvSpPr>
        <p:spPr>
          <a:xfrm>
            <a:off x="2873031" y="3359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34" name="Shape 2334"/>
          <p:cNvSpPr/>
          <p:nvPr/>
        </p:nvSpPr>
        <p:spPr>
          <a:xfrm>
            <a:off x="27526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2335" name="Shape 2335"/>
          <p:cNvSpPr/>
          <p:nvPr/>
        </p:nvSpPr>
        <p:spPr>
          <a:xfrm>
            <a:off x="71595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2336" name="Shape 2336"/>
          <p:cNvSpPr/>
          <p:nvPr/>
        </p:nvSpPr>
        <p:spPr>
          <a:xfrm rot="16200000">
            <a:off x="1928052" y="2962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  <p:sp>
        <p:nvSpPr>
          <p:cNvPr id="2337" name="Shape 2337"/>
          <p:cNvSpPr/>
          <p:nvPr/>
        </p:nvSpPr>
        <p:spPr>
          <a:xfrm>
            <a:off x="1084747" y="1651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Our 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  <a:r>
              <a:t> random number will take any value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t> and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t> with </a:t>
            </a:r>
            <a:br/>
            <a:r>
              <a:t>    equal probability (by definition)</a:t>
            </a:r>
          </a:p>
        </p:txBody>
      </p:sp>
      <p:sp>
        <p:nvSpPr>
          <p:cNvPr id="2338" name="Shape 2338"/>
          <p:cNvSpPr/>
          <p:nvPr/>
        </p:nvSpPr>
        <p:spPr>
          <a:xfrm>
            <a:off x="5381510" y="3873499"/>
            <a:ext cx="40005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0.6</a:t>
            </a:r>
          </a:p>
        </p:txBody>
      </p:sp>
      <p:sp>
        <p:nvSpPr>
          <p:cNvPr id="2339" name="Shape 2339"/>
          <p:cNvSpPr/>
          <p:nvPr/>
        </p:nvSpPr>
        <p:spPr>
          <a:xfrm flipV="1">
            <a:off x="5591060" y="38671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40" name="Shape 2340"/>
          <p:cNvSpPr/>
          <p:nvPr/>
        </p:nvSpPr>
        <p:spPr>
          <a:xfrm flipV="1">
            <a:off x="72928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41" name="Shape 2341"/>
          <p:cNvSpPr/>
          <p:nvPr/>
        </p:nvSpPr>
        <p:spPr>
          <a:xfrm flipV="1">
            <a:off x="28732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42" name="Shape 2342"/>
          <p:cNvSpPr/>
          <p:nvPr/>
        </p:nvSpPr>
        <p:spPr>
          <a:xfrm>
            <a:off x="2866910" y="3867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43" name="Shape 2343"/>
          <p:cNvSpPr/>
          <p:nvPr/>
        </p:nvSpPr>
        <p:spPr>
          <a:xfrm>
            <a:off x="3855169" y="3393281"/>
            <a:ext cx="100258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</a:t>
            </a:r>
          </a:p>
        </p:txBody>
      </p:sp>
      <p:sp>
        <p:nvSpPr>
          <p:cNvPr id="2344" name="Shape 2344"/>
          <p:cNvSpPr/>
          <p:nvPr/>
        </p:nvSpPr>
        <p:spPr>
          <a:xfrm>
            <a:off x="5887169" y="3393281"/>
            <a:ext cx="10024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</a:t>
            </a:r>
          </a:p>
        </p:txBody>
      </p:sp>
      <p:sp>
        <p:nvSpPr>
          <p:cNvPr id="2345" name="Shape 2345"/>
          <p:cNvSpPr/>
          <p:nvPr/>
        </p:nvSpPr>
        <p:spPr>
          <a:xfrm>
            <a:off x="2227747" y="48514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of outcomes:      </a:t>
            </a:r>
          </a:p>
        </p:txBody>
      </p:sp>
      <p:sp>
        <p:nvSpPr>
          <p:cNvPr id="2346" name="Shape 2346"/>
          <p:cNvSpPr/>
          <p:nvPr/>
        </p:nvSpPr>
        <p:spPr>
          <a:xfrm>
            <a:off x="2922828" y="5124450"/>
            <a:ext cx="218015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 = 0.6      </a:t>
            </a:r>
          </a:p>
        </p:txBody>
      </p:sp>
      <p:sp>
        <p:nvSpPr>
          <p:cNvPr id="2347" name="Shape 2347"/>
          <p:cNvSpPr/>
          <p:nvPr/>
        </p:nvSpPr>
        <p:spPr>
          <a:xfrm>
            <a:off x="2922828" y="5505450"/>
            <a:ext cx="224353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 = 0.4       </a:t>
            </a:r>
          </a:p>
        </p:txBody>
      </p:sp>
      <p:sp>
        <p:nvSpPr>
          <p:cNvPr id="2348" name="Shape 2348"/>
          <p:cNvSpPr/>
          <p:nvPr/>
        </p:nvSpPr>
        <p:spPr>
          <a:xfrm>
            <a:off x="1084747" y="4445000"/>
            <a:ext cx="8897453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Imagine that there are two possible outcomes, </a:t>
            </a:r>
            <a:r>
              <a:rPr>
                <a:latin typeface="Times"/>
                <a:ea typeface="Times"/>
                <a:cs typeface="Times"/>
                <a:sym typeface="Times"/>
              </a:rPr>
              <a:t>A </a:t>
            </a:r>
            <a:r>
              <a:t>and </a:t>
            </a:r>
            <a:r>
              <a:rPr>
                <a:latin typeface="Times"/>
                <a:ea typeface="Times"/>
                <a:cs typeface="Times"/>
                <a:sym typeface="Times"/>
              </a:rPr>
              <a:t>B</a:t>
            </a:r>
            <a:r>
              <a:t>, which occur with probabilities:</a:t>
            </a:r>
          </a:p>
        </p:txBody>
      </p:sp>
      <p:sp>
        <p:nvSpPr>
          <p:cNvPr id="2349" name="Shape 2349"/>
          <p:cNvSpPr/>
          <p:nvPr/>
        </p:nvSpPr>
        <p:spPr>
          <a:xfrm>
            <a:off x="2227747" y="62992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of outcomes:       intervals</a:t>
            </a:r>
          </a:p>
        </p:txBody>
      </p:sp>
      <p:sp>
        <p:nvSpPr>
          <p:cNvPr id="2350" name="Shape 2350"/>
          <p:cNvSpPr/>
          <p:nvPr/>
        </p:nvSpPr>
        <p:spPr>
          <a:xfrm>
            <a:off x="2922828" y="6572250"/>
            <a:ext cx="463460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 = 0.6         0.0 – 0.6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351" name="Shape 2351"/>
          <p:cNvSpPr/>
          <p:nvPr/>
        </p:nvSpPr>
        <p:spPr>
          <a:xfrm>
            <a:off x="2922828" y="6953250"/>
            <a:ext cx="46343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 = 0.4         0.6 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1.0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</a:t>
            </a:r>
          </a:p>
        </p:txBody>
      </p:sp>
      <p:sp>
        <p:nvSpPr>
          <p:cNvPr id="2352" name="Shape 2352"/>
          <p:cNvSpPr/>
          <p:nvPr/>
        </p:nvSpPr>
        <p:spPr>
          <a:xfrm>
            <a:off x="1084747" y="5918200"/>
            <a:ext cx="922066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choose randomly (according to their probabilities) by specifying these intervals…</a:t>
            </a:r>
          </a:p>
        </p:txBody>
      </p:sp>
      <p:sp>
        <p:nvSpPr>
          <p:cNvPr id="2353" name="Shape 2353"/>
          <p:cNvSpPr/>
          <p:nvPr/>
        </p:nvSpPr>
        <p:spPr>
          <a:xfrm>
            <a:off x="471586" y="139997"/>
            <a:ext cx="92168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Aside: Making Decisions within Random Numbers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Shape 2355"/>
          <p:cNvSpPr/>
          <p:nvPr/>
        </p:nvSpPr>
        <p:spPr>
          <a:xfrm>
            <a:off x="2873259" y="3365500"/>
            <a:ext cx="1711326" cy="514350"/>
          </a:xfrm>
          <a:prstGeom prst="rect">
            <a:avLst/>
          </a:prstGeom>
          <a:solidFill>
            <a:srgbClr val="0433FF">
              <a:alpha val="50000"/>
            </a:srgbClr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56" name="Shape 2356"/>
          <p:cNvSpPr/>
          <p:nvPr/>
        </p:nvSpPr>
        <p:spPr>
          <a:xfrm>
            <a:off x="4587760" y="3352800"/>
            <a:ext cx="2708276" cy="514350"/>
          </a:xfrm>
          <a:prstGeom prst="rect">
            <a:avLst/>
          </a:prstGeom>
          <a:solidFill>
            <a:srgbClr val="FF9300">
              <a:alpha val="50000"/>
            </a:srgbClr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57" name="Shape 235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Only the width of the bins matters, not their order </a:t>
            </a:r>
          </a:p>
        </p:txBody>
      </p:sp>
      <p:sp>
        <p:nvSpPr>
          <p:cNvPr id="2358" name="Shape 2358"/>
          <p:cNvSpPr/>
          <p:nvPr/>
        </p:nvSpPr>
        <p:spPr>
          <a:xfrm>
            <a:off x="471586" y="139997"/>
            <a:ext cx="92168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Aside: Making Decisions within Random Numbers </a:t>
            </a:r>
          </a:p>
        </p:txBody>
      </p:sp>
      <p:sp>
        <p:nvSpPr>
          <p:cNvPr id="2359" name="Shape 2359"/>
          <p:cNvSpPr/>
          <p:nvPr/>
        </p:nvSpPr>
        <p:spPr>
          <a:xfrm flipV="1">
            <a:off x="28732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60" name="Shape 2360"/>
          <p:cNvSpPr/>
          <p:nvPr/>
        </p:nvSpPr>
        <p:spPr>
          <a:xfrm flipV="1">
            <a:off x="7292860" y="2603500"/>
            <a:ext cx="1" cy="127000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61" name="Shape 2361"/>
          <p:cNvSpPr/>
          <p:nvPr/>
        </p:nvSpPr>
        <p:spPr>
          <a:xfrm>
            <a:off x="2873031" y="3359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62" name="Shape 2362"/>
          <p:cNvSpPr/>
          <p:nvPr/>
        </p:nvSpPr>
        <p:spPr>
          <a:xfrm>
            <a:off x="27526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</p:txBody>
      </p:sp>
      <p:sp>
        <p:nvSpPr>
          <p:cNvPr id="2363" name="Shape 2363"/>
          <p:cNvSpPr/>
          <p:nvPr/>
        </p:nvSpPr>
        <p:spPr>
          <a:xfrm>
            <a:off x="7159510" y="3873499"/>
            <a:ext cx="22860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2364" name="Shape 2364"/>
          <p:cNvSpPr/>
          <p:nvPr/>
        </p:nvSpPr>
        <p:spPr>
          <a:xfrm rot="16200000">
            <a:off x="1928052" y="2962423"/>
            <a:ext cx="1096964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</a:t>
            </a:r>
            <a:br/>
            <a:r>
              <a:t>density</a:t>
            </a:r>
          </a:p>
        </p:txBody>
      </p:sp>
      <p:sp>
        <p:nvSpPr>
          <p:cNvPr id="2365" name="Shape 2365"/>
          <p:cNvSpPr/>
          <p:nvPr/>
        </p:nvSpPr>
        <p:spPr>
          <a:xfrm>
            <a:off x="1084747" y="1651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Our uniform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(0,1)</a:t>
            </a:r>
            <a:r>
              <a:t> random number will take any value between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t> and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t> with </a:t>
            </a:r>
            <a:br/>
            <a:r>
              <a:t>    equal probability (by definition)</a:t>
            </a:r>
          </a:p>
        </p:txBody>
      </p:sp>
      <p:sp>
        <p:nvSpPr>
          <p:cNvPr id="2366" name="Shape 2366"/>
          <p:cNvSpPr/>
          <p:nvPr/>
        </p:nvSpPr>
        <p:spPr>
          <a:xfrm>
            <a:off x="1084747" y="4445000"/>
            <a:ext cx="8897453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Imagine that there are two possible outcomes, </a:t>
            </a:r>
            <a:r>
              <a:rPr>
                <a:latin typeface="Times"/>
                <a:ea typeface="Times"/>
                <a:cs typeface="Times"/>
                <a:sym typeface="Times"/>
              </a:rPr>
              <a:t>A </a:t>
            </a:r>
            <a:r>
              <a:t>and </a:t>
            </a:r>
            <a:r>
              <a:rPr>
                <a:latin typeface="Times"/>
                <a:ea typeface="Times"/>
                <a:cs typeface="Times"/>
                <a:sym typeface="Times"/>
              </a:rPr>
              <a:t>B</a:t>
            </a:r>
            <a:r>
              <a:t>, which occur with probabilities:</a:t>
            </a:r>
          </a:p>
        </p:txBody>
      </p:sp>
      <p:sp>
        <p:nvSpPr>
          <p:cNvPr id="2367" name="Shape 2367"/>
          <p:cNvSpPr/>
          <p:nvPr/>
        </p:nvSpPr>
        <p:spPr>
          <a:xfrm>
            <a:off x="4378210" y="3873499"/>
            <a:ext cx="40005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0.4</a:t>
            </a:r>
          </a:p>
        </p:txBody>
      </p:sp>
      <p:sp>
        <p:nvSpPr>
          <p:cNvPr id="2368" name="Shape 2368"/>
          <p:cNvSpPr/>
          <p:nvPr/>
        </p:nvSpPr>
        <p:spPr>
          <a:xfrm flipV="1">
            <a:off x="4587760" y="38671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69" name="Shape 2369"/>
          <p:cNvSpPr/>
          <p:nvPr/>
        </p:nvSpPr>
        <p:spPr>
          <a:xfrm flipV="1">
            <a:off x="72928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70" name="Shape 2370"/>
          <p:cNvSpPr/>
          <p:nvPr/>
        </p:nvSpPr>
        <p:spPr>
          <a:xfrm flipV="1">
            <a:off x="2873260" y="3854450"/>
            <a:ext cx="1" cy="825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71" name="Shape 2371"/>
          <p:cNvSpPr/>
          <p:nvPr/>
        </p:nvSpPr>
        <p:spPr>
          <a:xfrm>
            <a:off x="2866910" y="3867150"/>
            <a:ext cx="442618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72" name="Shape 2372"/>
          <p:cNvSpPr/>
          <p:nvPr/>
        </p:nvSpPr>
        <p:spPr>
          <a:xfrm>
            <a:off x="5569669" y="3393281"/>
            <a:ext cx="100258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</a:t>
            </a:r>
          </a:p>
        </p:txBody>
      </p:sp>
      <p:sp>
        <p:nvSpPr>
          <p:cNvPr id="2373" name="Shape 2373"/>
          <p:cNvSpPr/>
          <p:nvPr/>
        </p:nvSpPr>
        <p:spPr>
          <a:xfrm>
            <a:off x="3182069" y="3405981"/>
            <a:ext cx="10024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</a:t>
            </a:r>
          </a:p>
        </p:txBody>
      </p:sp>
      <p:sp>
        <p:nvSpPr>
          <p:cNvPr id="2374" name="Shape 2374"/>
          <p:cNvSpPr/>
          <p:nvPr/>
        </p:nvSpPr>
        <p:spPr>
          <a:xfrm>
            <a:off x="2227747" y="62992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of outcomes:       intervals</a:t>
            </a:r>
          </a:p>
        </p:txBody>
      </p:sp>
      <p:sp>
        <p:nvSpPr>
          <p:cNvPr id="2375" name="Shape 2375"/>
          <p:cNvSpPr/>
          <p:nvPr/>
        </p:nvSpPr>
        <p:spPr>
          <a:xfrm>
            <a:off x="2922828" y="6572250"/>
            <a:ext cx="463460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 = 0.6         0.4 – 1.0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376" name="Shape 2376"/>
          <p:cNvSpPr/>
          <p:nvPr/>
        </p:nvSpPr>
        <p:spPr>
          <a:xfrm>
            <a:off x="2922828" y="6953250"/>
            <a:ext cx="46343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 = 0.4         0.0 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0.6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</a:t>
            </a:r>
          </a:p>
        </p:txBody>
      </p:sp>
      <p:sp>
        <p:nvSpPr>
          <p:cNvPr id="2377" name="Shape 2377"/>
          <p:cNvSpPr/>
          <p:nvPr/>
        </p:nvSpPr>
        <p:spPr>
          <a:xfrm>
            <a:off x="2227747" y="48514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Probability of outcomes:      </a:t>
            </a:r>
          </a:p>
        </p:txBody>
      </p:sp>
      <p:sp>
        <p:nvSpPr>
          <p:cNvPr id="2378" name="Shape 2378"/>
          <p:cNvSpPr/>
          <p:nvPr/>
        </p:nvSpPr>
        <p:spPr>
          <a:xfrm>
            <a:off x="2922828" y="5124450"/>
            <a:ext cx="218015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 = 0.6      </a:t>
            </a:r>
          </a:p>
        </p:txBody>
      </p:sp>
      <p:sp>
        <p:nvSpPr>
          <p:cNvPr id="2379" name="Shape 2379"/>
          <p:cNvSpPr/>
          <p:nvPr/>
        </p:nvSpPr>
        <p:spPr>
          <a:xfrm>
            <a:off x="2922828" y="5505450"/>
            <a:ext cx="224353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B) = 0.4       </a:t>
            </a:r>
          </a:p>
        </p:txBody>
      </p:sp>
      <p:sp>
        <p:nvSpPr>
          <p:cNvPr id="2380" name="Shape 2380"/>
          <p:cNvSpPr/>
          <p:nvPr/>
        </p:nvSpPr>
        <p:spPr>
          <a:xfrm>
            <a:off x="1084747" y="4445000"/>
            <a:ext cx="8897453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Imagine that there are two possible outcomes, </a:t>
            </a:r>
            <a:r>
              <a:rPr>
                <a:latin typeface="Times"/>
                <a:ea typeface="Times"/>
                <a:cs typeface="Times"/>
                <a:sym typeface="Times"/>
              </a:rPr>
              <a:t>A </a:t>
            </a:r>
            <a:r>
              <a:t>and </a:t>
            </a:r>
            <a:r>
              <a:rPr>
                <a:latin typeface="Times"/>
                <a:ea typeface="Times"/>
                <a:cs typeface="Times"/>
                <a:sym typeface="Times"/>
              </a:rPr>
              <a:t>B</a:t>
            </a:r>
            <a:r>
              <a:t>, which occur with probabilities:</a:t>
            </a:r>
          </a:p>
        </p:txBody>
      </p:sp>
      <p:sp>
        <p:nvSpPr>
          <p:cNvPr id="2381" name="Shape 2381"/>
          <p:cNvSpPr/>
          <p:nvPr/>
        </p:nvSpPr>
        <p:spPr>
          <a:xfrm>
            <a:off x="1084747" y="5918200"/>
            <a:ext cx="922066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Or equivalently by specifying these intervals…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Shape 2383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384" name="Shape 2384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38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6" name="Shape 2386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387" name="Shape 2387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388" name="Shape 2388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389" name="Shape 2389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390" name="Shape 2390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Specify a set of intervals:       intervals</a:t>
            </a:r>
          </a:p>
        </p:txBody>
      </p:sp>
      <p:sp>
        <p:nvSpPr>
          <p:cNvPr id="2391" name="Shape 2391"/>
          <p:cNvSpPr/>
          <p:nvPr/>
        </p:nvSpPr>
        <p:spPr>
          <a:xfrm>
            <a:off x="2922828" y="4845050"/>
            <a:ext cx="49208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0.387         0 – 0.387   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392" name="Shape 2392"/>
          <p:cNvSpPr/>
          <p:nvPr/>
        </p:nvSpPr>
        <p:spPr>
          <a:xfrm>
            <a:off x="2922828" y="5226050"/>
            <a:ext cx="490671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C) = 0.174         0.387 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0.561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C)</a:t>
            </a:r>
          </a:p>
        </p:txBody>
      </p:sp>
      <p:sp>
        <p:nvSpPr>
          <p:cNvPr id="2393" name="Shape 2393"/>
          <p:cNvSpPr/>
          <p:nvPr/>
        </p:nvSpPr>
        <p:spPr>
          <a:xfrm>
            <a:off x="2922828" y="5607050"/>
            <a:ext cx="49347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0.438         0.561 – 1   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G)</a:t>
            </a:r>
          </a:p>
        </p:txBody>
      </p:sp>
      <p:sp>
        <p:nvSpPr>
          <p:cNvPr id="2394" name="Shape 2394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95" name="Shape 2395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96" name="Shape 2396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397" name="Shape 2397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398" name="Shape 2398"/>
          <p:cNvSpPr/>
          <p:nvPr/>
        </p:nvSpPr>
        <p:spPr>
          <a:xfrm>
            <a:off x="2778941" y="3883087"/>
            <a:ext cx="70218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0.839</a:t>
            </a:r>
          </a:p>
        </p:txBody>
      </p:sp>
      <p:grpSp>
        <p:nvGrpSpPr>
          <p:cNvPr id="2401" name="Group 2401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39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0" name="Shape 2400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402" name="Shape 2402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403" name="Shape 2403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  <p:sp>
        <p:nvSpPr>
          <p:cNvPr id="2404" name="Shape 2404"/>
          <p:cNvSpPr/>
          <p:nvPr/>
        </p:nvSpPr>
        <p:spPr>
          <a:xfrm>
            <a:off x="3127238" y="4196119"/>
            <a:ext cx="241134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 –1/   ln(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) = 0.130</a:t>
            </a:r>
          </a:p>
        </p:txBody>
      </p:sp>
      <p:pic>
        <p:nvPicPr>
          <p:cNvPr id="24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8926" y="4317270"/>
            <a:ext cx="133351" cy="189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Shape 2407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408" name="Shape 2408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40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Shape 2410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411" name="Shape 2411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412" name="Shape 2412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413" name="Shape 2413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414" name="Shape 2414"/>
          <p:cNvSpPr/>
          <p:nvPr/>
        </p:nvSpPr>
        <p:spPr>
          <a:xfrm>
            <a:off x="2227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a new uniformly distributed number,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, to select substitution event</a:t>
            </a:r>
          </a:p>
        </p:txBody>
      </p:sp>
      <p:sp>
        <p:nvSpPr>
          <p:cNvPr id="2415" name="Shape 2415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16" name="Shape 2416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417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7973" y="6607629"/>
            <a:ext cx="921353" cy="855322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Shape 2418"/>
          <p:cNvSpPr/>
          <p:nvPr/>
        </p:nvSpPr>
        <p:spPr>
          <a:xfrm>
            <a:off x="8477032" y="6744288"/>
            <a:ext cx="4039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0.</a:t>
            </a:r>
          </a:p>
        </p:txBody>
      </p:sp>
      <p:sp>
        <p:nvSpPr>
          <p:cNvPr id="2419" name="Shape 2419"/>
          <p:cNvSpPr/>
          <p:nvPr/>
        </p:nvSpPr>
        <p:spPr>
          <a:xfrm>
            <a:off x="8769132" y="6744288"/>
            <a:ext cx="2591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4</a:t>
            </a:r>
          </a:p>
        </p:txBody>
      </p:sp>
      <p:sp>
        <p:nvSpPr>
          <p:cNvPr id="2420" name="Shape 2420"/>
          <p:cNvSpPr/>
          <p:nvPr/>
        </p:nvSpPr>
        <p:spPr>
          <a:xfrm>
            <a:off x="8896132" y="6744288"/>
            <a:ext cx="2591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4</a:t>
            </a:r>
          </a:p>
        </p:txBody>
      </p:sp>
      <p:sp>
        <p:nvSpPr>
          <p:cNvPr id="2421" name="Shape 2421"/>
          <p:cNvSpPr/>
          <p:nvPr/>
        </p:nvSpPr>
        <p:spPr>
          <a:xfrm>
            <a:off x="9023132" y="6744288"/>
            <a:ext cx="2591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6</a:t>
            </a:r>
          </a:p>
        </p:txBody>
      </p:sp>
      <p:sp>
        <p:nvSpPr>
          <p:cNvPr id="2422" name="Shape 2422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423" name="Shape 2423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424" name="Shape 2424"/>
          <p:cNvSpPr/>
          <p:nvPr/>
        </p:nvSpPr>
        <p:spPr>
          <a:xfrm>
            <a:off x="2922828" y="4845050"/>
            <a:ext cx="49208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0.387         0 – 0.387   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425" name="Shape 2425"/>
          <p:cNvSpPr/>
          <p:nvPr/>
        </p:nvSpPr>
        <p:spPr>
          <a:xfrm>
            <a:off x="2922828" y="5226050"/>
            <a:ext cx="490671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C) = 0.174         0.387 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0.561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C)</a:t>
            </a:r>
          </a:p>
        </p:txBody>
      </p:sp>
      <p:sp>
        <p:nvSpPr>
          <p:cNvPr id="2426" name="Shape 2426"/>
          <p:cNvSpPr/>
          <p:nvPr/>
        </p:nvSpPr>
        <p:spPr>
          <a:xfrm>
            <a:off x="2922828" y="5607050"/>
            <a:ext cx="49347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0.438         0.561 – 1   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G)</a:t>
            </a:r>
          </a:p>
        </p:txBody>
      </p:sp>
      <p:sp>
        <p:nvSpPr>
          <p:cNvPr id="2427" name="Shape 2427"/>
          <p:cNvSpPr/>
          <p:nvPr/>
        </p:nvSpPr>
        <p:spPr>
          <a:xfrm>
            <a:off x="2778941" y="3883087"/>
            <a:ext cx="70218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0.839</a:t>
            </a:r>
          </a:p>
        </p:txBody>
      </p:sp>
      <p:grpSp>
        <p:nvGrpSpPr>
          <p:cNvPr id="2430" name="Group 2430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428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9" name="Shape 2429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  <p:sp>
        <p:nvSpPr>
          <p:cNvPr id="2431" name="Shape 2431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432" name="Shape 2432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  <p:sp>
        <p:nvSpPr>
          <p:cNvPr id="2433" name="Shape 2433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Specify a set of intervals:       intervals</a:t>
            </a:r>
          </a:p>
        </p:txBody>
      </p:sp>
      <p:sp>
        <p:nvSpPr>
          <p:cNvPr id="2434" name="Shape 2434"/>
          <p:cNvSpPr/>
          <p:nvPr/>
        </p:nvSpPr>
        <p:spPr>
          <a:xfrm>
            <a:off x="3127238" y="4196119"/>
            <a:ext cx="241134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 –1/   ln(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) = 0.130</a:t>
            </a:r>
          </a:p>
        </p:txBody>
      </p:sp>
      <p:pic>
        <p:nvPicPr>
          <p:cNvPr id="24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926" y="4317270"/>
            <a:ext cx="133351" cy="189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32" grpId="2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clickEffect" presetSubtype="0" presetID="32" grpId="4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mph" nodeType="clickEffect" presetSubtype="0" presetID="32" grpId="6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7" grpId="4"/>
      <p:bldP build="whole" bldLvl="1" animBg="1" rev="0" advAuto="0" spid="2417" grpId="6"/>
      <p:bldP build="whole" bldLvl="1" animBg="1" rev="0" advAuto="0" spid="2419" grpId="3"/>
      <p:bldP build="whole" bldLvl="1" animBg="1" rev="0" advAuto="0" spid="2420" grpId="5"/>
      <p:bldP build="whole" bldLvl="1" animBg="1" rev="0" advAuto="0" spid="2421" grpId="7"/>
      <p:bldP build="whole" bldLvl="1" animBg="1" rev="0" advAuto="0" spid="2417" grpId="2"/>
      <p:bldP build="whole" bldLvl="1" animBg="1" rev="0" advAuto="0" spid="2418" grpId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Shape 2437"/>
          <p:cNvSpPr/>
          <p:nvPr/>
        </p:nvSpPr>
        <p:spPr>
          <a:xfrm>
            <a:off x="2922828" y="5226050"/>
            <a:ext cx="490671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C) = 0.174         0.387 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0.561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C)</a:t>
            </a:r>
          </a:p>
        </p:txBody>
      </p:sp>
      <p:sp>
        <p:nvSpPr>
          <p:cNvPr id="2438" name="Shape 2438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439" name="Shape 2439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4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41" name="Shape 2441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442" name="Shape 2442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443" name="Shape 2443"/>
          <p:cNvSpPr/>
          <p:nvPr/>
        </p:nvSpPr>
        <p:spPr>
          <a:xfrm>
            <a:off x="5150522" y="5288684"/>
            <a:ext cx="2682082" cy="304072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44" name="Shape 2444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445" name="Shape 2445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446" name="Shape 2446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47" name="Shape 2447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48" name="Shape 2448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449" name="Shape 2449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450" name="Shape 2450"/>
          <p:cNvSpPr/>
          <p:nvPr/>
        </p:nvSpPr>
        <p:spPr>
          <a:xfrm>
            <a:off x="2227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a new uniformly distributed number,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, to select substitution event</a:t>
            </a:r>
          </a:p>
        </p:txBody>
      </p:sp>
      <p:sp>
        <p:nvSpPr>
          <p:cNvPr id="2451" name="Shape 2451"/>
          <p:cNvSpPr/>
          <p:nvPr/>
        </p:nvSpPr>
        <p:spPr>
          <a:xfrm>
            <a:off x="2922828" y="4845050"/>
            <a:ext cx="49208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0.387         0 – 0.387   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452" name="Shape 2452"/>
          <p:cNvSpPr/>
          <p:nvPr/>
        </p:nvSpPr>
        <p:spPr>
          <a:xfrm>
            <a:off x="2922828" y="5607050"/>
            <a:ext cx="49347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P(T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0.438         0.561 – 1        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G)</a:t>
            </a:r>
          </a:p>
        </p:txBody>
      </p:sp>
      <p:sp>
        <p:nvSpPr>
          <p:cNvPr id="2453" name="Shape 2453"/>
          <p:cNvSpPr/>
          <p:nvPr/>
        </p:nvSpPr>
        <p:spPr>
          <a:xfrm>
            <a:off x="2778941" y="3883087"/>
            <a:ext cx="7021860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uniformly distributed random number with the die: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0.839</a:t>
            </a:r>
          </a:p>
        </p:txBody>
      </p:sp>
      <p:sp>
        <p:nvSpPr>
          <p:cNvPr id="2454" name="Shape 2454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Generate an exponentially distributed waiting time,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2455" name="Shape 2455"/>
          <p:cNvSpPr/>
          <p:nvPr/>
        </p:nvSpPr>
        <p:spPr>
          <a:xfrm>
            <a:off x="2778941" y="3565587"/>
            <a:ext cx="2707482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rate when process is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T:</a:t>
            </a:r>
          </a:p>
        </p:txBody>
      </p:sp>
      <p:sp>
        <p:nvSpPr>
          <p:cNvPr id="2456" name="Shape 2456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Specify a set of intervals:       intervals</a:t>
            </a:r>
          </a:p>
        </p:txBody>
      </p:sp>
      <p:sp>
        <p:nvSpPr>
          <p:cNvPr id="2457" name="Shape 2457"/>
          <p:cNvSpPr/>
          <p:nvPr/>
        </p:nvSpPr>
        <p:spPr>
          <a:xfrm>
            <a:off x="3127238" y="4196119"/>
            <a:ext cx="241134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 –1/   ln(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) = 0.130</a:t>
            </a:r>
          </a:p>
        </p:txBody>
      </p:sp>
      <p:pic>
        <p:nvPicPr>
          <p:cNvPr id="245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8926" y="4317270"/>
            <a:ext cx="133351" cy="1894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1" name="Group 2461"/>
          <p:cNvGrpSpPr/>
          <p:nvPr/>
        </p:nvGrpSpPr>
        <p:grpSpPr>
          <a:xfrm>
            <a:off x="5562517" y="3530600"/>
            <a:ext cx="1025898" cy="406401"/>
            <a:chOff x="0" y="0"/>
            <a:chExt cx="1025897" cy="406400"/>
          </a:xfrm>
        </p:grpSpPr>
        <p:pic>
          <p:nvPicPr>
            <p:cNvPr id="245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0" name="Shape 2460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1.355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Louie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2900" y="882348"/>
            <a:ext cx="6934200" cy="696020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2018406" y="139997"/>
            <a:ext cx="612318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 Dog: Louie Parameter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Shape 2463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464" name="Shape 2464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4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6" name="Shape 2466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467" name="Shape 2467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468" name="Shape 2468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469" name="Shape 2469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470" name="Shape 2470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71" name="Shape 2471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72" name="Shape 2472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473" name="Shape 2473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474" name="Shape 2474"/>
          <p:cNvSpPr/>
          <p:nvPr/>
        </p:nvSpPr>
        <p:spPr>
          <a:xfrm>
            <a:off x="3616738" y="2238375"/>
            <a:ext cx="3145200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Shape 2476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477" name="Shape 2477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4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9" name="Shape 2479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480" name="Shape 2480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481" name="Shape 2481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sp>
        <p:nvSpPr>
          <p:cNvPr id="2482" name="Shape 2482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sp>
        <p:nvSpPr>
          <p:cNvPr id="2483" name="Shape 2483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484" name="Shape 2484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485" name="Shape 2485"/>
          <p:cNvSpPr/>
          <p:nvPr/>
        </p:nvSpPr>
        <p:spPr>
          <a:xfrm>
            <a:off x="4315043" y="2238375"/>
            <a:ext cx="780409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86" name="Shape 2486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87" name="Shape 2487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88" name="Shape 2488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489" name="Shape 2489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grpSp>
        <p:nvGrpSpPr>
          <p:cNvPr id="2492" name="Group 2492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49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1" name="Shape 2491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Shape 2494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495" name="Shape 2495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49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Shape 2497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498" name="Shape 2498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499" name="Shape 2499"/>
          <p:cNvSpPr/>
          <p:nvPr/>
        </p:nvSpPr>
        <p:spPr>
          <a:xfrm>
            <a:off x="4569641" y="3860800"/>
            <a:ext cx="23407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…</a:t>
            </a:r>
          </a:p>
        </p:txBody>
      </p:sp>
      <p:sp>
        <p:nvSpPr>
          <p:cNvPr id="2500" name="Shape 2500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501" name="Shape 2501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502" name="Shape 2502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03" name="Shape 2503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504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6569" y="5059719"/>
            <a:ext cx="921353" cy="855323"/>
          </a:xfrm>
          <a:prstGeom prst="rect">
            <a:avLst/>
          </a:prstGeom>
          <a:ln w="12700">
            <a:miter lim="400000"/>
          </a:ln>
        </p:spPr>
      </p:pic>
      <p:sp>
        <p:nvSpPr>
          <p:cNvPr id="2505" name="Shape 2505"/>
          <p:cNvSpPr/>
          <p:nvPr/>
        </p:nvSpPr>
        <p:spPr>
          <a:xfrm>
            <a:off x="7095628" y="5196378"/>
            <a:ext cx="40390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0.</a:t>
            </a:r>
          </a:p>
        </p:txBody>
      </p:sp>
      <p:sp>
        <p:nvSpPr>
          <p:cNvPr id="2506" name="Shape 2506"/>
          <p:cNvSpPr/>
          <p:nvPr/>
        </p:nvSpPr>
        <p:spPr>
          <a:xfrm>
            <a:off x="7387728" y="5196378"/>
            <a:ext cx="25910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2507" name="Shape 2507"/>
          <p:cNvSpPr/>
          <p:nvPr/>
        </p:nvSpPr>
        <p:spPr>
          <a:xfrm>
            <a:off x="7514728" y="5196378"/>
            <a:ext cx="25910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2</a:t>
            </a:r>
          </a:p>
        </p:txBody>
      </p:sp>
      <p:sp>
        <p:nvSpPr>
          <p:cNvPr id="2508" name="Shape 2508"/>
          <p:cNvSpPr/>
          <p:nvPr/>
        </p:nvSpPr>
        <p:spPr>
          <a:xfrm>
            <a:off x="7641728" y="5196378"/>
            <a:ext cx="25910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2</a:t>
            </a:r>
          </a:p>
        </p:txBody>
      </p:sp>
      <p:sp>
        <p:nvSpPr>
          <p:cNvPr id="2509" name="Shape 2509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510" name="Shape 2510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511" name="Shape 2511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sp>
        <p:nvSpPr>
          <p:cNvPr id="2512" name="Shape 2512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grpSp>
        <p:nvGrpSpPr>
          <p:cNvPr id="2515" name="Group 2515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513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4" name="Shape 2514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32" grpId="2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clickEffect" presetSubtype="0" presetID="32" grpId="4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mph" nodeType="clickEffect" presetSubtype="0" presetID="32" grpId="6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4" grpId="4"/>
      <p:bldP build="whole" bldLvl="1" animBg="1" rev="0" advAuto="0" spid="2508" grpId="7"/>
      <p:bldP build="whole" bldLvl="1" animBg="1" rev="0" advAuto="0" spid="2504" grpId="6"/>
      <p:bldP build="whole" bldLvl="1" animBg="1" rev="0" advAuto="0" spid="2506" grpId="3"/>
      <p:bldP build="whole" bldLvl="1" animBg="1" rev="0" advAuto="0" spid="2507" grpId="5"/>
      <p:bldP build="whole" bldLvl="1" animBg="1" rev="0" advAuto="0" spid="2505" grpId="1"/>
      <p:bldP build="whole" bldLvl="1" animBg="1" rev="0" advAuto="0" spid="2504" grpId="2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9" name="Group 2519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517" name="Shape 2517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0.076</a:t>
              </a:r>
            </a:p>
          </p:txBody>
        </p:sp>
        <p:pic>
          <p:nvPicPr>
            <p:cNvPr id="251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20" name="Shape 2520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521" name="Shape 2521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52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3" name="Shape 2523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524" name="Shape 2524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525" name="Shape 2525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0.922</a:t>
            </a:r>
          </a:p>
        </p:txBody>
      </p:sp>
      <p:sp>
        <p:nvSpPr>
          <p:cNvPr id="2526" name="Shape 2526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527" name="Shape 2527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528" name="Shape 2528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29" name="Shape 2529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30" name="Shape 2530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531" name="Shape 2531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532" name="Shape 2532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grpSp>
        <p:nvGrpSpPr>
          <p:cNvPr id="2535" name="Group 2535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53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4" name="Shape 2534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  <p:sp>
        <p:nvSpPr>
          <p:cNvPr id="2536" name="Shape 2536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Shape 2538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539" name="Shape 2539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5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1" name="Shape 2541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542" name="Shape 2542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543" name="Shape 2543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0.922</a:t>
            </a:r>
          </a:p>
        </p:txBody>
      </p:sp>
      <p:sp>
        <p:nvSpPr>
          <p:cNvPr id="2544" name="Shape 2544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545" name="Shape 2545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546" name="Shape 2546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547" name="Shape 2547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48" name="Shape 2548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49" name="Shape 2549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50" name="Shape 2550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551" name="Shape 2551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552" name="Shape 2552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553" name="Shape 2553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grpSp>
        <p:nvGrpSpPr>
          <p:cNvPr id="2556" name="Group 2556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55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5" name="Shape 2555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  <p:sp>
        <p:nvSpPr>
          <p:cNvPr id="2557" name="Shape 2557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grpSp>
        <p:nvGrpSpPr>
          <p:cNvPr id="2560" name="Group 2560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558" name="Shape 2558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0.076</a:t>
              </a:r>
            </a:p>
          </p:txBody>
        </p:sp>
        <p:pic>
          <p:nvPicPr>
            <p:cNvPr id="255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499"/>
                                        <p:tgtEl>
                                          <p:spTgt spid="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99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6" grpId="2"/>
      <p:bldP build="whole" bldLvl="1" animBg="1" rev="0" advAuto="0" spid="2547" grpId="1"/>
      <p:bldP build="whole" bldLvl="1" animBg="1" rev="0" advAuto="0" spid="2550" grpId="3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Shape 2562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563" name="Shape 2563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56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5" name="Shape 2565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566" name="Shape 2566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567" name="Shape 2567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0.922</a:t>
            </a:r>
          </a:p>
        </p:txBody>
      </p:sp>
      <p:sp>
        <p:nvSpPr>
          <p:cNvPr id="2568" name="Shape 2568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569" name="Shape 2569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570" name="Shape 2570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 probabilities in state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C:</a:t>
            </a:r>
          </a:p>
        </p:txBody>
      </p:sp>
      <p:sp>
        <p:nvSpPr>
          <p:cNvPr id="2571" name="Shape 2571"/>
          <p:cNvSpPr/>
          <p:nvPr/>
        </p:nvSpPr>
        <p:spPr>
          <a:xfrm>
            <a:off x="2922828" y="4845049"/>
            <a:ext cx="47104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0.148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0.138</a:t>
            </a:r>
          </a:p>
        </p:txBody>
      </p:sp>
      <p:sp>
        <p:nvSpPr>
          <p:cNvPr id="2572" name="Shape 2572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573" name="Shape 2573"/>
          <p:cNvSpPr/>
          <p:nvPr/>
        </p:nvSpPr>
        <p:spPr>
          <a:xfrm>
            <a:off x="3514943" y="2238375"/>
            <a:ext cx="780409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74" name="Shape 2574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75" name="Shape 2575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76" name="Shape 2576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77" name="Shape 2577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578" name="Shape 2578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579" name="Shape 2579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580" name="Shape 2580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grpSp>
        <p:nvGrpSpPr>
          <p:cNvPr id="2583" name="Group 2583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58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2" name="Shape 2582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  <p:sp>
        <p:nvSpPr>
          <p:cNvPr id="2584" name="Shape 2584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grpSp>
        <p:nvGrpSpPr>
          <p:cNvPr id="2587" name="Group 2587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585" name="Shape 2585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0.076</a:t>
              </a:r>
            </a:p>
          </p:txBody>
        </p:sp>
        <p:pic>
          <p:nvPicPr>
            <p:cNvPr id="258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Shape 2589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 probabilities in state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C:</a:t>
            </a:r>
          </a:p>
        </p:txBody>
      </p:sp>
      <p:sp>
        <p:nvSpPr>
          <p:cNvPr id="2590" name="Shape 2590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591" name="Shape 2591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59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93" name="Shape 2593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594" name="Shape 2594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595" name="Shape 2595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596" name="Shape 2596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597" name="Shape 2597"/>
          <p:cNvSpPr/>
          <p:nvPr/>
        </p:nvSpPr>
        <p:spPr>
          <a:xfrm>
            <a:off x="2922828" y="4845049"/>
            <a:ext cx="47104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0.148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0.138</a:t>
            </a:r>
          </a:p>
        </p:txBody>
      </p:sp>
      <p:sp>
        <p:nvSpPr>
          <p:cNvPr id="2598" name="Shape 2598"/>
          <p:cNvSpPr/>
          <p:nvPr/>
        </p:nvSpPr>
        <p:spPr>
          <a:xfrm>
            <a:off x="2922828" y="5226049"/>
            <a:ext cx="4730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CG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0.415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0.388</a:t>
            </a:r>
          </a:p>
        </p:txBody>
      </p:sp>
      <p:sp>
        <p:nvSpPr>
          <p:cNvPr id="2599" name="Shape 2599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600" name="Shape 2600"/>
          <p:cNvSpPr/>
          <p:nvPr/>
        </p:nvSpPr>
        <p:spPr>
          <a:xfrm>
            <a:off x="5242143" y="2238375"/>
            <a:ext cx="780409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01" name="Shape 2601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02" name="Shape 2602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03" name="Shape 2603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04" name="Shape 2604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605" name="Shape 2605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606" name="Shape 2606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607" name="Shape 2607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0.922</a:t>
            </a:r>
          </a:p>
        </p:txBody>
      </p:sp>
      <p:sp>
        <p:nvSpPr>
          <p:cNvPr id="2608" name="Shape 2608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grpSp>
        <p:nvGrpSpPr>
          <p:cNvPr id="2611" name="Group 2611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60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0" name="Shape 2610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  <p:sp>
        <p:nvSpPr>
          <p:cNvPr id="2612" name="Shape 2612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grpSp>
        <p:nvGrpSpPr>
          <p:cNvPr id="2615" name="Group 2615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613" name="Shape 2613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0.076</a:t>
              </a:r>
            </a:p>
          </p:txBody>
        </p:sp>
        <p:pic>
          <p:nvPicPr>
            <p:cNvPr id="261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Shape 2617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 probabilities in state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C:</a:t>
            </a:r>
          </a:p>
        </p:txBody>
      </p:sp>
      <p:sp>
        <p:nvSpPr>
          <p:cNvPr id="2618" name="Shape 2618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619" name="Shape 2619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6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1" name="Shape 2621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622" name="Shape 2622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623" name="Shape 2623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624" name="Shape 2624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625" name="Shape 2625"/>
          <p:cNvSpPr/>
          <p:nvPr/>
        </p:nvSpPr>
        <p:spPr>
          <a:xfrm>
            <a:off x="2922828" y="4845049"/>
            <a:ext cx="47104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CA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0.148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0.138</a:t>
            </a:r>
          </a:p>
        </p:txBody>
      </p:sp>
      <p:sp>
        <p:nvSpPr>
          <p:cNvPr id="2626" name="Shape 2626"/>
          <p:cNvSpPr/>
          <p:nvPr/>
        </p:nvSpPr>
        <p:spPr>
          <a:xfrm>
            <a:off x="2922828" y="5226049"/>
            <a:ext cx="4730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CG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0.415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0.388</a:t>
            </a:r>
          </a:p>
        </p:txBody>
      </p:sp>
      <p:sp>
        <p:nvSpPr>
          <p:cNvPr id="2627" name="Shape 2627"/>
          <p:cNvSpPr/>
          <p:nvPr/>
        </p:nvSpPr>
        <p:spPr>
          <a:xfrm>
            <a:off x="2922828" y="5607049"/>
            <a:ext cx="46738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T) = 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CT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/–</a:t>
            </a:r>
            <a:r>
              <a:rPr i="1" sz="2000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-50000" i="1" sz="1200">
                <a:latin typeface="Times"/>
                <a:ea typeface="Times"/>
                <a:cs typeface="Times"/>
                <a:sym typeface="Times"/>
              </a:rPr>
              <a:t>CC</a:t>
            </a:r>
            <a:r>
              <a:t>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= 0.506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 ÷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1.069 = 0.474</a:t>
            </a:r>
          </a:p>
        </p:txBody>
      </p:sp>
      <p:sp>
        <p:nvSpPr>
          <p:cNvPr id="2628" name="Shape 2628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629" name="Shape 2629"/>
          <p:cNvSpPr/>
          <p:nvPr/>
        </p:nvSpPr>
        <p:spPr>
          <a:xfrm>
            <a:off x="6054943" y="2238375"/>
            <a:ext cx="780409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30" name="Shape 2630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31" name="Shape 2631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32" name="Shape 2632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33" name="Shape 2633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634" name="Shape 2634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635" name="Shape 2635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636" name="Shape 2636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0.922</a:t>
            </a:r>
          </a:p>
        </p:txBody>
      </p:sp>
      <p:sp>
        <p:nvSpPr>
          <p:cNvPr id="2637" name="Shape 2637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grpSp>
        <p:nvGrpSpPr>
          <p:cNvPr id="2640" name="Group 2640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63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9" name="Shape 2639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  <p:sp>
        <p:nvSpPr>
          <p:cNvPr id="2641" name="Shape 2641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grpSp>
        <p:nvGrpSpPr>
          <p:cNvPr id="2644" name="Group 2644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642" name="Shape 2642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0.076</a:t>
              </a:r>
            </a:p>
          </p:txBody>
        </p:sp>
        <p:pic>
          <p:nvPicPr>
            <p:cNvPr id="264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Shape 2646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Specify a set of intervals:       intervals</a:t>
            </a:r>
          </a:p>
        </p:txBody>
      </p:sp>
      <p:sp>
        <p:nvSpPr>
          <p:cNvPr id="2647" name="Shape 2647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648" name="Shape 2648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6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50" name="Shape 2650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651" name="Shape 2651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652" name="Shape 2652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653" name="Shape 2653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654" name="Shape 2654"/>
          <p:cNvSpPr/>
          <p:nvPr/>
        </p:nvSpPr>
        <p:spPr>
          <a:xfrm>
            <a:off x="2922828" y="4845050"/>
            <a:ext cx="381416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0.138         0 – 0.138       </a:t>
            </a:r>
          </a:p>
        </p:txBody>
      </p:sp>
      <p:sp>
        <p:nvSpPr>
          <p:cNvPr id="2655" name="Shape 2655"/>
          <p:cNvSpPr/>
          <p:nvPr/>
        </p:nvSpPr>
        <p:spPr>
          <a:xfrm>
            <a:off x="2922828" y="5226050"/>
            <a:ext cx="425866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0.388         0.138 – 0.526       </a:t>
            </a:r>
          </a:p>
        </p:txBody>
      </p:sp>
      <p:sp>
        <p:nvSpPr>
          <p:cNvPr id="2656" name="Shape 2656"/>
          <p:cNvSpPr/>
          <p:nvPr/>
        </p:nvSpPr>
        <p:spPr>
          <a:xfrm>
            <a:off x="2922828" y="5607050"/>
            <a:ext cx="378589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T) = 0.474         0.526 – 1       </a:t>
            </a:r>
          </a:p>
        </p:txBody>
      </p:sp>
      <p:sp>
        <p:nvSpPr>
          <p:cNvPr id="2657" name="Shape 2657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658" name="Shape 2658"/>
          <p:cNvSpPr/>
          <p:nvPr/>
        </p:nvSpPr>
        <p:spPr>
          <a:xfrm>
            <a:off x="7146694" y="5607050"/>
            <a:ext cx="115289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T)</a:t>
            </a:r>
          </a:p>
        </p:txBody>
      </p:sp>
      <p:sp>
        <p:nvSpPr>
          <p:cNvPr id="2659" name="Shape 2659"/>
          <p:cNvSpPr/>
          <p:nvPr/>
        </p:nvSpPr>
        <p:spPr>
          <a:xfrm>
            <a:off x="7146694" y="5237519"/>
            <a:ext cx="118564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G)</a:t>
            </a:r>
          </a:p>
        </p:txBody>
      </p:sp>
      <p:sp>
        <p:nvSpPr>
          <p:cNvPr id="2660" name="Shape 2660"/>
          <p:cNvSpPr/>
          <p:nvPr/>
        </p:nvSpPr>
        <p:spPr>
          <a:xfrm>
            <a:off x="7146694" y="4845050"/>
            <a:ext cx="117175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661" name="Shape 2661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62" name="Shape 2662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63" name="Shape 2663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64" name="Shape 2664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665" name="Shape 2665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666" name="Shape 2666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667" name="Shape 2667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0.922</a:t>
            </a:r>
          </a:p>
        </p:txBody>
      </p:sp>
      <p:sp>
        <p:nvSpPr>
          <p:cNvPr id="2668" name="Shape 2668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grpSp>
        <p:nvGrpSpPr>
          <p:cNvPr id="2671" name="Group 2671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66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0" name="Shape 2670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  <p:sp>
        <p:nvSpPr>
          <p:cNvPr id="2672" name="Shape 2672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grpSp>
        <p:nvGrpSpPr>
          <p:cNvPr id="2675" name="Group 2675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673" name="Shape 2673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0.076</a:t>
              </a:r>
            </a:p>
          </p:txBody>
        </p:sp>
        <p:pic>
          <p:nvPicPr>
            <p:cNvPr id="267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Shape 2677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678" name="Shape 2678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67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0" name="Shape 2680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681" name="Shape 2681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682" name="Shape 2682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683" name="Shape 2683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684" name="Shape 2684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685" name="Shape 2685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86" name="Shape 2686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87" name="Shape 2687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88" name="Shape 2688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pic>
        <p:nvPicPr>
          <p:cNvPr id="2689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7973" y="6607629"/>
            <a:ext cx="921353" cy="855322"/>
          </a:xfrm>
          <a:prstGeom prst="rect">
            <a:avLst/>
          </a:prstGeom>
          <a:ln w="12700">
            <a:miter lim="400000"/>
          </a:ln>
        </p:spPr>
      </p:pic>
      <p:sp>
        <p:nvSpPr>
          <p:cNvPr id="2690" name="Shape 2690"/>
          <p:cNvSpPr/>
          <p:nvPr/>
        </p:nvSpPr>
        <p:spPr>
          <a:xfrm>
            <a:off x="8477032" y="6744288"/>
            <a:ext cx="4039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0.</a:t>
            </a:r>
          </a:p>
        </p:txBody>
      </p:sp>
      <p:sp>
        <p:nvSpPr>
          <p:cNvPr id="2691" name="Shape 2691"/>
          <p:cNvSpPr/>
          <p:nvPr/>
        </p:nvSpPr>
        <p:spPr>
          <a:xfrm>
            <a:off x="8769132" y="6744288"/>
            <a:ext cx="2591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3</a:t>
            </a:r>
          </a:p>
        </p:txBody>
      </p:sp>
      <p:sp>
        <p:nvSpPr>
          <p:cNvPr id="2692" name="Shape 2692"/>
          <p:cNvSpPr/>
          <p:nvPr/>
        </p:nvSpPr>
        <p:spPr>
          <a:xfrm>
            <a:off x="8896132" y="6744288"/>
            <a:ext cx="2591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1</a:t>
            </a:r>
          </a:p>
        </p:txBody>
      </p:sp>
      <p:sp>
        <p:nvSpPr>
          <p:cNvPr id="2693" name="Shape 2693"/>
          <p:cNvSpPr/>
          <p:nvPr/>
        </p:nvSpPr>
        <p:spPr>
          <a:xfrm>
            <a:off x="9023132" y="6744288"/>
            <a:ext cx="2591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200"/>
              </a:lnSpc>
              <a:tabLst>
                <a:tab pos="838200" algn="l"/>
              </a:tabLst>
              <a:defRPr sz="1900">
                <a:solidFill>
                  <a:srgbClr val="42424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7</a:t>
            </a:r>
          </a:p>
        </p:txBody>
      </p:sp>
      <p:sp>
        <p:nvSpPr>
          <p:cNvPr id="2694" name="Shape 2694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695" name="Shape 2695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696" name="Shape 2696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Specify a set of intervals:       intervals</a:t>
            </a:r>
          </a:p>
        </p:txBody>
      </p:sp>
      <p:sp>
        <p:nvSpPr>
          <p:cNvPr id="2697" name="Shape 2697"/>
          <p:cNvSpPr/>
          <p:nvPr/>
        </p:nvSpPr>
        <p:spPr>
          <a:xfrm>
            <a:off x="2922828" y="4845050"/>
            <a:ext cx="381416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0.138         0 – 0.138       </a:t>
            </a:r>
          </a:p>
        </p:txBody>
      </p:sp>
      <p:sp>
        <p:nvSpPr>
          <p:cNvPr id="2698" name="Shape 2698"/>
          <p:cNvSpPr/>
          <p:nvPr/>
        </p:nvSpPr>
        <p:spPr>
          <a:xfrm>
            <a:off x="2922828" y="5226050"/>
            <a:ext cx="425866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0.388         0.138 – 0.526       </a:t>
            </a:r>
          </a:p>
        </p:txBody>
      </p:sp>
      <p:sp>
        <p:nvSpPr>
          <p:cNvPr id="2699" name="Shape 2699"/>
          <p:cNvSpPr/>
          <p:nvPr/>
        </p:nvSpPr>
        <p:spPr>
          <a:xfrm>
            <a:off x="2922828" y="5607050"/>
            <a:ext cx="378589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T) = 0.474         0.526 – 1       </a:t>
            </a:r>
          </a:p>
        </p:txBody>
      </p:sp>
      <p:sp>
        <p:nvSpPr>
          <p:cNvPr id="2700" name="Shape 2700"/>
          <p:cNvSpPr/>
          <p:nvPr/>
        </p:nvSpPr>
        <p:spPr>
          <a:xfrm>
            <a:off x="7146694" y="5607050"/>
            <a:ext cx="115289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T)</a:t>
            </a:r>
          </a:p>
        </p:txBody>
      </p:sp>
      <p:sp>
        <p:nvSpPr>
          <p:cNvPr id="2701" name="Shape 2701"/>
          <p:cNvSpPr/>
          <p:nvPr/>
        </p:nvSpPr>
        <p:spPr>
          <a:xfrm>
            <a:off x="7146694" y="5237519"/>
            <a:ext cx="118564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G)</a:t>
            </a:r>
          </a:p>
        </p:txBody>
      </p:sp>
      <p:sp>
        <p:nvSpPr>
          <p:cNvPr id="2702" name="Shape 2702"/>
          <p:cNvSpPr/>
          <p:nvPr/>
        </p:nvSpPr>
        <p:spPr>
          <a:xfrm>
            <a:off x="7146694" y="4845050"/>
            <a:ext cx="117175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703" name="Shape 2703"/>
          <p:cNvSpPr/>
          <p:nvPr/>
        </p:nvSpPr>
        <p:spPr>
          <a:xfrm>
            <a:off x="2227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a new uniformly distributed number,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, to select substitution event</a:t>
            </a:r>
          </a:p>
        </p:txBody>
      </p:sp>
      <p:sp>
        <p:nvSpPr>
          <p:cNvPr id="2704" name="Shape 2704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0.922</a:t>
            </a:r>
          </a:p>
        </p:txBody>
      </p:sp>
      <p:sp>
        <p:nvSpPr>
          <p:cNvPr id="2705" name="Shape 2705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grpSp>
        <p:nvGrpSpPr>
          <p:cNvPr id="2708" name="Group 2708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70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07" name="Shape 2707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  <p:sp>
        <p:nvSpPr>
          <p:cNvPr id="2709" name="Shape 2709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grpSp>
        <p:nvGrpSpPr>
          <p:cNvPr id="2712" name="Group 2712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710" name="Shape 2710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0.076</a:t>
              </a:r>
            </a:p>
          </p:txBody>
        </p:sp>
        <p:pic>
          <p:nvPicPr>
            <p:cNvPr id="2711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32" grpId="2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clickEffect" presetSubtype="0" presetID="32" grpId="4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mph" nodeType="clickEffect" presetSubtype="0" presetID="32" grpId="6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2" grpId="5"/>
      <p:bldP build="whole" bldLvl="1" animBg="1" rev="0" advAuto="0" spid="2689" grpId="2"/>
      <p:bldP build="whole" bldLvl="1" animBg="1" rev="0" advAuto="0" spid="2689" grpId="4"/>
      <p:bldP build="whole" bldLvl="1" animBg="1" rev="0" advAuto="0" spid="2690" grpId="1"/>
      <p:bldP build="whole" bldLvl="1" animBg="1" rev="0" advAuto="0" spid="2689" grpId="6"/>
      <p:bldP build="whole" bldLvl="1" animBg="1" rev="0" advAuto="0" spid="2691" grpId="3"/>
      <p:bldP build="whole" bldLvl="1" animBg="1" rev="0" advAuto="0" spid="2693" grpId="7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57" name="Shape 157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Phylogenetic </a:t>
            </a:r>
            <a:r>
              <a:rPr>
                <a:solidFill>
                  <a:srgbClr val="424242"/>
                </a:solidFill>
              </a:rPr>
              <a:t>data &amp; the tree-topology and branch-length parameters</a:t>
            </a:r>
          </a:p>
        </p:txBody>
      </p:sp>
      <p:sp>
        <p:nvSpPr>
          <p:cNvPr id="158" name="Shape 158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A quick review of where we’ve been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5154" y="882348"/>
            <a:ext cx="5469692" cy="6737652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/>
        </p:nvSpPr>
        <p:spPr>
          <a:xfrm>
            <a:off x="2018406" y="139997"/>
            <a:ext cx="612318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 Dog: Louie Parameter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Shape 2714"/>
          <p:cNvSpPr/>
          <p:nvPr/>
        </p:nvSpPr>
        <p:spPr>
          <a:xfrm>
            <a:off x="7146694" y="5237519"/>
            <a:ext cx="118564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G)</a:t>
            </a:r>
          </a:p>
        </p:txBody>
      </p:sp>
      <p:sp>
        <p:nvSpPr>
          <p:cNvPr id="2715" name="Shape 2715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716" name="Shape 2716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71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18" name="Shape 2718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719" name="Shape 2719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720" name="Shape 2720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721" name="Shape 2721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722" name="Shape 2722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723" name="Shape 2723"/>
          <p:cNvSpPr/>
          <p:nvPr/>
        </p:nvSpPr>
        <p:spPr>
          <a:xfrm>
            <a:off x="5150522" y="5288684"/>
            <a:ext cx="3155222" cy="304072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24" name="Shape 2724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25" name="Shape 2725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26" name="Shape 2726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27" name="Shape 2727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728" name="Shape 2728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729" name="Shape 2729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730" name="Shape 2730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Specify a set of intervals:       intervals</a:t>
            </a:r>
          </a:p>
        </p:txBody>
      </p:sp>
      <p:sp>
        <p:nvSpPr>
          <p:cNvPr id="2731" name="Shape 2731"/>
          <p:cNvSpPr/>
          <p:nvPr/>
        </p:nvSpPr>
        <p:spPr>
          <a:xfrm>
            <a:off x="2922828" y="4845050"/>
            <a:ext cx="381416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A) = 0.138         0 – 0.138       </a:t>
            </a:r>
          </a:p>
        </p:txBody>
      </p:sp>
      <p:sp>
        <p:nvSpPr>
          <p:cNvPr id="2732" name="Shape 2732"/>
          <p:cNvSpPr/>
          <p:nvPr/>
        </p:nvSpPr>
        <p:spPr>
          <a:xfrm>
            <a:off x="2922828" y="5226050"/>
            <a:ext cx="425866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G) = 0.388         0.138 – 0.526       </a:t>
            </a:r>
          </a:p>
        </p:txBody>
      </p:sp>
      <p:sp>
        <p:nvSpPr>
          <p:cNvPr id="2733" name="Shape 2733"/>
          <p:cNvSpPr/>
          <p:nvPr/>
        </p:nvSpPr>
        <p:spPr>
          <a:xfrm>
            <a:off x="2922828" y="5607050"/>
            <a:ext cx="378589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P(C</a:t>
            </a:r>
            <a:r>
              <a:rPr sz="2000">
                <a:latin typeface="Wingdings 3"/>
                <a:ea typeface="Wingdings 3"/>
                <a:cs typeface="Wingdings 3"/>
                <a:sym typeface="Wingdings 3"/>
              </a:rPr>
              <a:t>g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T) = 0.474         0.526 – 1       </a:t>
            </a:r>
          </a:p>
        </p:txBody>
      </p:sp>
      <p:sp>
        <p:nvSpPr>
          <p:cNvPr id="2734" name="Shape 2734"/>
          <p:cNvSpPr/>
          <p:nvPr/>
        </p:nvSpPr>
        <p:spPr>
          <a:xfrm>
            <a:off x="7146694" y="5607050"/>
            <a:ext cx="115289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T)</a:t>
            </a:r>
          </a:p>
        </p:txBody>
      </p:sp>
      <p:sp>
        <p:nvSpPr>
          <p:cNvPr id="2735" name="Shape 2735"/>
          <p:cNvSpPr/>
          <p:nvPr/>
        </p:nvSpPr>
        <p:spPr>
          <a:xfrm>
            <a:off x="7146694" y="4845050"/>
            <a:ext cx="117175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choose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A)</a:t>
            </a:r>
          </a:p>
        </p:txBody>
      </p:sp>
      <p:sp>
        <p:nvSpPr>
          <p:cNvPr id="2736" name="Shape 2736"/>
          <p:cNvSpPr/>
          <p:nvPr/>
        </p:nvSpPr>
        <p:spPr>
          <a:xfrm>
            <a:off x="2227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a new uniformly distributed number,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t>, to select substitution event</a:t>
            </a:r>
          </a:p>
        </p:txBody>
      </p:sp>
      <p:sp>
        <p:nvSpPr>
          <p:cNvPr id="2737" name="Shape 2737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0.922</a:t>
            </a:r>
          </a:p>
        </p:txBody>
      </p:sp>
      <p:sp>
        <p:nvSpPr>
          <p:cNvPr id="2738" name="Shape 2738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grpSp>
        <p:nvGrpSpPr>
          <p:cNvPr id="2741" name="Group 2741"/>
          <p:cNvGrpSpPr/>
          <p:nvPr/>
        </p:nvGrpSpPr>
        <p:grpSpPr>
          <a:xfrm>
            <a:off x="4597317" y="3505200"/>
            <a:ext cx="1025898" cy="406401"/>
            <a:chOff x="0" y="0"/>
            <a:chExt cx="1025897" cy="406400"/>
          </a:xfrm>
        </p:grpSpPr>
        <p:pic>
          <p:nvPicPr>
            <p:cNvPr id="273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0" name="Shape 2740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1.069</a:t>
              </a:r>
            </a:p>
          </p:txBody>
        </p:sp>
      </p:grpSp>
      <p:sp>
        <p:nvSpPr>
          <p:cNvPr id="2742" name="Shape 2742"/>
          <p:cNvSpPr/>
          <p:nvPr/>
        </p:nvSpPr>
        <p:spPr>
          <a:xfrm>
            <a:off x="2778941" y="3527933"/>
            <a:ext cx="1882379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C: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CC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grpSp>
        <p:nvGrpSpPr>
          <p:cNvPr id="2745" name="Group 2745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743" name="Shape 2743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0.076</a:t>
              </a:r>
            </a:p>
          </p:txBody>
        </p:sp>
        <p:pic>
          <p:nvPicPr>
            <p:cNvPr id="274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Shape 2747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748" name="Shape 2748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7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0" name="Shape 2750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751" name="Shape 2751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sp>
        <p:nvSpPr>
          <p:cNvPr id="2752" name="Shape 2752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753" name="Shape 2753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754" name="Shape 2754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755" name="Shape 2755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56" name="Shape 2756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57" name="Shape 2757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58" name="Shape 2758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759" name="Shape 2759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760" name="Shape 2760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761" name="Shape 2761"/>
          <p:cNvSpPr/>
          <p:nvPr/>
        </p:nvSpPr>
        <p:spPr>
          <a:xfrm>
            <a:off x="3589758" y="2505075"/>
            <a:ext cx="3191424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Shape 2763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sp>
        <p:nvSpPr>
          <p:cNvPr id="2764" name="Shape 2764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765" name="Shape 2765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7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7" name="Shape 2767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768" name="Shape 2768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grpSp>
        <p:nvGrpSpPr>
          <p:cNvPr id="2771" name="Group 2771"/>
          <p:cNvGrpSpPr/>
          <p:nvPr/>
        </p:nvGrpSpPr>
        <p:grpSpPr>
          <a:xfrm>
            <a:off x="4597317" y="3530600"/>
            <a:ext cx="1025898" cy="406401"/>
            <a:chOff x="0" y="0"/>
            <a:chExt cx="1025897" cy="406400"/>
          </a:xfrm>
        </p:grpSpPr>
        <p:pic>
          <p:nvPicPr>
            <p:cNvPr id="276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0" name="Shape 2770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0.591</a:t>
              </a:r>
            </a:p>
          </p:txBody>
        </p:sp>
      </p:grpSp>
      <p:sp>
        <p:nvSpPr>
          <p:cNvPr id="2772" name="Shape 2772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773" name="Shape 2773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774" name="Shape 2774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775" name="Shape 2775"/>
          <p:cNvSpPr/>
          <p:nvPr/>
        </p:nvSpPr>
        <p:spPr>
          <a:xfrm>
            <a:off x="5191343" y="2505075"/>
            <a:ext cx="780409" cy="2540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76" name="Shape 2776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77" name="Shape 2777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78" name="Shape 2778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79" name="Shape 2779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780" name="Shape 2780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781" name="Shape 2781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782" name="Shape 2782"/>
          <p:cNvSpPr/>
          <p:nvPr/>
        </p:nvSpPr>
        <p:spPr>
          <a:xfrm>
            <a:off x="2778941" y="3527933"/>
            <a:ext cx="1913211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G: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GG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Shape 2784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785" name="Shape 2785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78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87" name="Shape 2787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788" name="Shape 2788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grpSp>
        <p:nvGrpSpPr>
          <p:cNvPr id="2791" name="Group 2791"/>
          <p:cNvGrpSpPr/>
          <p:nvPr/>
        </p:nvGrpSpPr>
        <p:grpSpPr>
          <a:xfrm>
            <a:off x="4597317" y="3530600"/>
            <a:ext cx="1025898" cy="406401"/>
            <a:chOff x="0" y="0"/>
            <a:chExt cx="1025897" cy="406400"/>
          </a:xfrm>
        </p:grpSpPr>
        <p:pic>
          <p:nvPicPr>
            <p:cNvPr id="278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0" name="Shape 2790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0.591</a:t>
              </a:r>
            </a:p>
          </p:txBody>
        </p:sp>
      </p:grpSp>
      <p:sp>
        <p:nvSpPr>
          <p:cNvPr id="2792" name="Shape 2792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0.341</a:t>
            </a:r>
          </a:p>
        </p:txBody>
      </p:sp>
      <p:sp>
        <p:nvSpPr>
          <p:cNvPr id="2793" name="Shape 2793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794" name="Shape 2794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795" name="Shape 2795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796" name="Shape 2796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97" name="Shape 2797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98" name="Shape 2798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99" name="Shape 2799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800" name="Shape 2800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801" name="Shape 2801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802" name="Shape 2802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sp>
        <p:nvSpPr>
          <p:cNvPr id="2803" name="Shape 2803"/>
          <p:cNvSpPr/>
          <p:nvPr/>
        </p:nvSpPr>
        <p:spPr>
          <a:xfrm>
            <a:off x="2778941" y="3527933"/>
            <a:ext cx="1913211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G: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GG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Shape 2805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806" name="Shape 2806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80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8" name="Shape 2808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809" name="Shape 2809"/>
          <p:cNvSpPr/>
          <p:nvPr/>
        </p:nvSpPr>
        <p:spPr>
          <a:xfrm>
            <a:off x="988114" y="1634054"/>
            <a:ext cx="227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?</a:t>
            </a:r>
          </a:p>
        </p:txBody>
      </p:sp>
      <p:grpSp>
        <p:nvGrpSpPr>
          <p:cNvPr id="2812" name="Group 2812"/>
          <p:cNvGrpSpPr/>
          <p:nvPr/>
        </p:nvGrpSpPr>
        <p:grpSpPr>
          <a:xfrm>
            <a:off x="4597317" y="3530600"/>
            <a:ext cx="1025898" cy="406401"/>
            <a:chOff x="0" y="0"/>
            <a:chExt cx="1025897" cy="406400"/>
          </a:xfrm>
        </p:grpSpPr>
        <p:pic>
          <p:nvPicPr>
            <p:cNvPr id="281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1" name="Shape 2811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0.591</a:t>
              </a:r>
            </a:p>
          </p:txBody>
        </p:sp>
      </p:grpSp>
      <p:sp>
        <p:nvSpPr>
          <p:cNvPr id="2813" name="Shape 2813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0.341</a:t>
            </a:r>
          </a:p>
        </p:txBody>
      </p:sp>
      <p:grpSp>
        <p:nvGrpSpPr>
          <p:cNvPr id="2816" name="Group 2816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814" name="Shape 2814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1.820</a:t>
              </a:r>
            </a:p>
          </p:txBody>
        </p:sp>
        <p:pic>
          <p:nvPicPr>
            <p:cNvPr id="281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17" name="Shape 2817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818" name="Shape 2818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819" name="Shape 2819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820" name="Shape 2820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21" name="Shape 2821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22" name="Shape 2822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23" name="Shape 2823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824" name="Shape 2824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825" name="Shape 2825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826" name="Shape 2826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sp>
        <p:nvSpPr>
          <p:cNvPr id="2827" name="Shape 2827"/>
          <p:cNvSpPr/>
          <p:nvPr/>
        </p:nvSpPr>
        <p:spPr>
          <a:xfrm>
            <a:off x="2778941" y="3527933"/>
            <a:ext cx="1913211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G: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GG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Shape 2829"/>
          <p:cNvSpPr/>
          <p:nvPr/>
        </p:nvSpPr>
        <p:spPr>
          <a:xfrm>
            <a:off x="2227747" y="4572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Terminate simulation (in state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t>)</a:t>
            </a:r>
          </a:p>
        </p:txBody>
      </p:sp>
      <p:sp>
        <p:nvSpPr>
          <p:cNvPr id="2830" name="Shape 2830"/>
          <p:cNvSpPr/>
          <p:nvPr/>
        </p:nvSpPr>
        <p:spPr>
          <a:xfrm>
            <a:off x="654050" y="4856519"/>
            <a:ext cx="2413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</a:t>
            </a:r>
          </a:p>
        </p:txBody>
      </p:sp>
      <p:sp>
        <p:nvSpPr>
          <p:cNvPr id="2831" name="Shape 2831"/>
          <p:cNvSpPr/>
          <p:nvPr/>
        </p:nvSpPr>
        <p:spPr>
          <a:xfrm>
            <a:off x="558800" y="1799154"/>
            <a:ext cx="4318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0.5</a:t>
            </a:r>
          </a:p>
        </p:txBody>
      </p:sp>
      <p:pic>
        <p:nvPicPr>
          <p:cNvPr id="283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1917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3" name="Shape 2833"/>
          <p:cNvSpPr/>
          <p:nvPr/>
        </p:nvSpPr>
        <p:spPr>
          <a:xfrm>
            <a:off x="961151" y="5059719"/>
            <a:ext cx="2694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grpSp>
        <p:nvGrpSpPr>
          <p:cNvPr id="2836" name="Group 2836"/>
          <p:cNvGrpSpPr/>
          <p:nvPr/>
        </p:nvGrpSpPr>
        <p:grpSpPr>
          <a:xfrm>
            <a:off x="4597317" y="3530600"/>
            <a:ext cx="1025898" cy="406401"/>
            <a:chOff x="0" y="0"/>
            <a:chExt cx="1025897" cy="406400"/>
          </a:xfrm>
        </p:grpSpPr>
        <p:pic>
          <p:nvPicPr>
            <p:cNvPr id="283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898"/>
              <a:ext cx="133350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5" name="Shape 2835"/>
            <p:cNvSpPr/>
            <p:nvPr/>
          </p:nvSpPr>
          <p:spPr>
            <a:xfrm>
              <a:off x="133350" y="0"/>
              <a:ext cx="89254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0.591</a:t>
              </a:r>
            </a:p>
          </p:txBody>
        </p:sp>
      </p:grpSp>
      <p:sp>
        <p:nvSpPr>
          <p:cNvPr id="2837" name="Shape 2837"/>
          <p:cNvSpPr/>
          <p:nvPr/>
        </p:nvSpPr>
        <p:spPr>
          <a:xfrm>
            <a:off x="4569641" y="3860800"/>
            <a:ext cx="26582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6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i="1" sz="2000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= uniform(0,1) = 0.341</a:t>
            </a:r>
          </a:p>
        </p:txBody>
      </p:sp>
      <p:sp>
        <p:nvSpPr>
          <p:cNvPr id="2838" name="Shape 2838"/>
          <p:cNvSpPr/>
          <p:nvPr/>
        </p:nvSpPr>
        <p:spPr>
          <a:xfrm>
            <a:off x="275351" y="4203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0.130</a:t>
            </a:r>
          </a:p>
        </p:txBody>
      </p:sp>
      <p:sp>
        <p:nvSpPr>
          <p:cNvPr id="2839" name="Shape 2839"/>
          <p:cNvSpPr/>
          <p:nvPr/>
        </p:nvSpPr>
        <p:spPr>
          <a:xfrm>
            <a:off x="1230604" y="4557568"/>
            <a:ext cx="2694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</a:p>
        </p:txBody>
      </p:sp>
      <p:sp>
        <p:nvSpPr>
          <p:cNvPr id="2840" name="Shape 2840"/>
          <p:cNvSpPr/>
          <p:nvPr/>
        </p:nvSpPr>
        <p:spPr>
          <a:xfrm>
            <a:off x="275351" y="3822700"/>
            <a:ext cx="685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0.206</a:t>
            </a:r>
          </a:p>
        </p:txBody>
      </p:sp>
      <p:sp>
        <p:nvSpPr>
          <p:cNvPr id="2841" name="Shape 2841"/>
          <p:cNvSpPr/>
          <p:nvPr/>
        </p:nvSpPr>
        <p:spPr>
          <a:xfrm>
            <a:off x="1002004" y="2002354"/>
            <a:ext cx="176343" cy="2003267"/>
          </a:xfrm>
          <a:prstGeom prst="rect">
            <a:avLst/>
          </a:prstGeom>
          <a:solidFill>
            <a:srgbClr val="FFFB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42" name="Shape 2842"/>
          <p:cNvSpPr/>
          <p:nvPr/>
        </p:nvSpPr>
        <p:spPr>
          <a:xfrm>
            <a:off x="1002004" y="4018319"/>
            <a:ext cx="189043" cy="355602"/>
          </a:xfrm>
          <a:prstGeom prst="rect">
            <a:avLst/>
          </a:prstGeom>
          <a:solidFill>
            <a:srgbClr val="0433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43" name="Shape 2843"/>
          <p:cNvSpPr/>
          <p:nvPr/>
        </p:nvSpPr>
        <p:spPr>
          <a:xfrm>
            <a:off x="1002004" y="4373920"/>
            <a:ext cx="189043" cy="660401"/>
          </a:xfrm>
          <a:prstGeom prst="rect">
            <a:avLst/>
          </a:prstGeom>
          <a:solidFill>
            <a:srgbClr val="FF732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44" name="Shape 2844"/>
          <p:cNvSpPr/>
          <p:nvPr/>
        </p:nvSpPr>
        <p:spPr>
          <a:xfrm>
            <a:off x="1003300" y="2015054"/>
            <a:ext cx="186452" cy="303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45" name="Shape 2845"/>
          <p:cNvSpPr/>
          <p:nvPr/>
        </p:nvSpPr>
        <p:spPr>
          <a:xfrm>
            <a:off x="1230604" y="4011468"/>
            <a:ext cx="2837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C</a:t>
            </a:r>
          </a:p>
        </p:txBody>
      </p:sp>
      <p:sp>
        <p:nvSpPr>
          <p:cNvPr id="2846" name="Shape 2846"/>
          <p:cNvSpPr/>
          <p:nvPr/>
        </p:nvSpPr>
        <p:spPr>
          <a:xfrm>
            <a:off x="963904" y="1636568"/>
            <a:ext cx="29773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</a:p>
        </p:txBody>
      </p:sp>
      <p:sp>
        <p:nvSpPr>
          <p:cNvPr id="2847" name="Shape 2847"/>
          <p:cNvSpPr/>
          <p:nvPr/>
        </p:nvSpPr>
        <p:spPr>
          <a:xfrm>
            <a:off x="533400" y="1130300"/>
            <a:ext cx="86487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simple Monte Carlo Simulation </a:t>
            </a:r>
          </a:p>
        </p:txBody>
      </p:sp>
      <p:sp>
        <p:nvSpPr>
          <p:cNvPr id="2848" name="Shape 2848"/>
          <p:cNvSpPr/>
          <p:nvPr/>
        </p:nvSpPr>
        <p:spPr>
          <a:xfrm>
            <a:off x="855265" y="139997"/>
            <a:ext cx="844947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Mechanistic Interpretation of the Rate Matrix</a:t>
            </a:r>
          </a:p>
        </p:txBody>
      </p:sp>
      <p:sp>
        <p:nvSpPr>
          <p:cNvPr id="2849" name="Shape 2849"/>
          <p:cNvSpPr/>
          <p:nvPr/>
        </p:nvSpPr>
        <p:spPr>
          <a:xfrm>
            <a:off x="2227747" y="3175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Generate waiting time to next event:</a:t>
            </a:r>
          </a:p>
        </p:txBody>
      </p:sp>
      <p:sp>
        <p:nvSpPr>
          <p:cNvPr id="2850" name="Shape 2850"/>
          <p:cNvSpPr/>
          <p:nvPr/>
        </p:nvSpPr>
        <p:spPr>
          <a:xfrm>
            <a:off x="2778941" y="3527933"/>
            <a:ext cx="1913211" cy="43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latin typeface="Arial"/>
                <a:ea typeface="Arial"/>
                <a:cs typeface="Arial"/>
                <a:sym typeface="Arial"/>
              </a:rPr>
              <a:t>in state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G: –</a:t>
            </a:r>
            <a:r>
              <a:rPr i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0000" i="1" sz="1200">
                <a:latin typeface="Times New Roman"/>
                <a:ea typeface="Times New Roman"/>
                <a:cs typeface="Times New Roman"/>
                <a:sym typeface="Times New Roman"/>
              </a:rPr>
              <a:t>GG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</a:p>
        </p:txBody>
      </p:sp>
      <p:grpSp>
        <p:nvGrpSpPr>
          <p:cNvPr id="2853" name="Group 2853"/>
          <p:cNvGrpSpPr/>
          <p:nvPr/>
        </p:nvGrpSpPr>
        <p:grpSpPr>
          <a:xfrm>
            <a:off x="4562338" y="4196119"/>
            <a:ext cx="2411340" cy="406401"/>
            <a:chOff x="0" y="0"/>
            <a:chExt cx="2411338" cy="406400"/>
          </a:xfrm>
        </p:grpSpPr>
        <p:sp>
          <p:nvSpPr>
            <p:cNvPr id="2851" name="Shape 2851"/>
            <p:cNvSpPr/>
            <p:nvPr/>
          </p:nvSpPr>
          <p:spPr>
            <a:xfrm>
              <a:off x="0" y="0"/>
              <a:ext cx="241133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5" indent="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=  –1/   ln(</a:t>
              </a:r>
              <a:r>
                <a:rPr i="1" sz="200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sz="2000">
                  <a:latin typeface="Times"/>
                  <a:ea typeface="Times"/>
                  <a:cs typeface="Times"/>
                  <a:sym typeface="Times"/>
                </a:rPr>
                <a:t>) = 1.820</a:t>
              </a:r>
            </a:p>
          </p:txBody>
        </p:sp>
        <p:pic>
          <p:nvPicPr>
            <p:cNvPr id="285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801687" y="121151"/>
              <a:ext cx="133351" cy="18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7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1" grpId="1"/>
      <p:bldP build="whole" bldLvl="1" animBg="1" rev="0" advAuto="0" spid="2846" grpId="2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6" name="Shape 2856"/>
          <p:cNvSpPr/>
          <p:nvPr/>
        </p:nvSpPr>
        <p:spPr>
          <a:xfrm>
            <a:off x="1898233" y="1768183"/>
            <a:ext cx="6740799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7" name="Shape 2857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8" name="Shape 2858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9" name="Shape 2859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60" name="Shape 2860"/>
          <p:cNvSpPr/>
          <p:nvPr/>
        </p:nvSpPr>
        <p:spPr>
          <a:xfrm>
            <a:off x="2617332" y="5009199"/>
            <a:ext cx="6740799" cy="226448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61" name="Shape 2861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62" name="Shape 2862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2863" name="Shape 2863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64" name="Shape 2864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2865" name="Shape 2865"/>
          <p:cNvSpPr/>
          <p:nvPr/>
        </p:nvSpPr>
        <p:spPr>
          <a:xfrm>
            <a:off x="7178632" y="1489091"/>
            <a:ext cx="3252773" cy="327340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250" fill="hold"/>
                                        <p:tgtEl>
                                          <p:spTgt spid="2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6" grpId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8" name="Shape 2868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69" name="Shape 2869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0" name="Shape 2870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1" name="Shape 2871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2" name="Shape 2872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3" name="Shape 2873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4" name="Shape 2874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5" name="Shape 2875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2876" name="Shape 2876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8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9" name="Shape 2879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80" name="Shape 2880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81" name="Shape 2881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82" name="Shape 2882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83" name="Shape 2883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84" name="Shape 2884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85" name="Shape 2885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86" name="Shape 2886"/>
          <p:cNvSpPr/>
          <p:nvPr/>
        </p:nvSpPr>
        <p:spPr>
          <a:xfrm>
            <a:off x="1479804" y="5478503"/>
            <a:ext cx="125283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C     G</a:t>
            </a:r>
          </a:p>
        </p:txBody>
      </p:sp>
      <p:sp>
        <p:nvSpPr>
          <p:cNvPr id="2887" name="Shape 2887"/>
          <p:cNvSpPr/>
          <p:nvPr/>
        </p:nvSpPr>
        <p:spPr>
          <a:xfrm>
            <a:off x="16931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88" name="Shape 2888"/>
          <p:cNvSpPr/>
          <p:nvPr/>
        </p:nvSpPr>
        <p:spPr>
          <a:xfrm>
            <a:off x="21757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89" name="Shape 2889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2890" name="Shape 2890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2891" name="Shape 2891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two changes</a:t>
            </a:r>
          </a:p>
        </p:txBody>
      </p:sp>
      <p:sp>
        <p:nvSpPr>
          <p:cNvPr id="2892" name="Shape 2892"/>
          <p:cNvSpPr/>
          <p:nvPr/>
        </p:nvSpPr>
        <p:spPr>
          <a:xfrm flipH="1" rot="16200000">
            <a:off x="17489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93" name="Shape 2893"/>
          <p:cNvSpPr/>
          <p:nvPr/>
        </p:nvSpPr>
        <p:spPr>
          <a:xfrm rot="16200000">
            <a:off x="17489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6" name="Shape 2896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97" name="Shape 2897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98" name="Shape 2898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99" name="Shape 2899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00" name="Shape 2900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01" name="Shape 2901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02" name="Shape 2902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03" name="Shape 2903"/>
          <p:cNvSpPr/>
          <p:nvPr/>
        </p:nvSpPr>
        <p:spPr>
          <a:xfrm>
            <a:off x="1479804" y="5478503"/>
            <a:ext cx="125283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C     G</a:t>
            </a:r>
          </a:p>
        </p:txBody>
      </p:sp>
      <p:sp>
        <p:nvSpPr>
          <p:cNvPr id="2904" name="Shape 2904"/>
          <p:cNvSpPr/>
          <p:nvPr/>
        </p:nvSpPr>
        <p:spPr>
          <a:xfrm>
            <a:off x="16931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05" name="Shape 2905"/>
          <p:cNvSpPr/>
          <p:nvPr/>
        </p:nvSpPr>
        <p:spPr>
          <a:xfrm>
            <a:off x="21757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06" name="Shape 2906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2907" name="Shape 2907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2908" name="Shape 2908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two changes</a:t>
            </a:r>
          </a:p>
        </p:txBody>
      </p:sp>
      <p:sp>
        <p:nvSpPr>
          <p:cNvPr id="2909" name="Shape 2909"/>
          <p:cNvSpPr/>
          <p:nvPr/>
        </p:nvSpPr>
        <p:spPr>
          <a:xfrm flipH="1" rot="16200000">
            <a:off x="17489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10" name="Shape 2910"/>
          <p:cNvSpPr/>
          <p:nvPr/>
        </p:nvSpPr>
        <p:spPr>
          <a:xfrm rot="16200000">
            <a:off x="17489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60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Types of trees and their anatomy</a:t>
            </a:r>
          </a:p>
        </p:txBody>
      </p:sp>
      <p:sp>
        <p:nvSpPr>
          <p:cNvPr id="363" name="Shape 363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364" name="Shape 364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grpSp>
        <p:nvGrpSpPr>
          <p:cNvPr id="370" name="Group 370"/>
          <p:cNvGrpSpPr/>
          <p:nvPr/>
        </p:nvGrpSpPr>
        <p:grpSpPr>
          <a:xfrm>
            <a:off x="3644900" y="2628900"/>
            <a:ext cx="1879600" cy="768053"/>
            <a:chOff x="0" y="0"/>
            <a:chExt cx="1879600" cy="768052"/>
          </a:xfrm>
        </p:grpSpPr>
        <p:sp>
          <p:nvSpPr>
            <p:cNvPr id="365" name="Shape 365"/>
            <p:cNvSpPr/>
            <p:nvPr/>
          </p:nvSpPr>
          <p:spPr>
            <a:xfrm>
              <a:off x="0" y="0"/>
              <a:ext cx="513277" cy="513277"/>
            </a:xfrm>
            <a:prstGeom prst="line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6" name="Shape 366"/>
            <p:cNvSpPr/>
            <p:nvPr/>
          </p:nvSpPr>
          <p:spPr>
            <a:xfrm flipH="1">
              <a:off x="1320800" y="0"/>
              <a:ext cx="513277" cy="513277"/>
            </a:xfrm>
            <a:prstGeom prst="line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369" name="Group 369"/>
            <p:cNvGrpSpPr/>
            <p:nvPr/>
          </p:nvGrpSpPr>
          <p:grpSpPr>
            <a:xfrm>
              <a:off x="342900" y="215900"/>
              <a:ext cx="1536700" cy="552153"/>
              <a:chOff x="0" y="0"/>
              <a:chExt cx="1536700" cy="552152"/>
            </a:xfrm>
          </p:grpSpPr>
          <p:sp>
            <p:nvSpPr>
              <p:cNvPr id="367" name="Shape 367"/>
              <p:cNvSpPr/>
              <p:nvPr/>
            </p:nvSpPr>
            <p:spPr>
              <a:xfrm>
                <a:off x="0" y="228600"/>
                <a:ext cx="1346200" cy="323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lnSpc>
                    <a:spcPts val="1900"/>
                  </a:lnSpc>
                  <a:tabLst>
                    <a:tab pos="838200" algn="l"/>
                  </a:tabLst>
                  <a:defRPr sz="16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branch/edge</a:t>
                </a: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190500" y="0"/>
                <a:ext cx="1346200" cy="323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lnSpc>
                    <a:spcPts val="1900"/>
                  </a:lnSpc>
                  <a:tabLst>
                    <a:tab pos="838200" algn="l"/>
                  </a:tabLst>
                  <a:defRPr sz="16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external</a:t>
                </a:r>
              </a:p>
            </p:txBody>
          </p:sp>
        </p:grpSp>
      </p:grpSp>
      <p:sp>
        <p:nvSpPr>
          <p:cNvPr id="371" name="Shape 371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2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3" name="Shape 2913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14" name="Shape 2914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15" name="Shape 2915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16" name="Shape 2916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17" name="Shape 2917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18" name="Shape 2918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19" name="Shape 2919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20" name="Shape 2920"/>
          <p:cNvSpPr/>
          <p:nvPr/>
        </p:nvSpPr>
        <p:spPr>
          <a:xfrm>
            <a:off x="1479804" y="5478503"/>
            <a:ext cx="125283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C     G</a:t>
            </a:r>
          </a:p>
        </p:txBody>
      </p:sp>
      <p:sp>
        <p:nvSpPr>
          <p:cNvPr id="2921" name="Shape 2921"/>
          <p:cNvSpPr/>
          <p:nvPr/>
        </p:nvSpPr>
        <p:spPr>
          <a:xfrm>
            <a:off x="16931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22" name="Shape 2922"/>
          <p:cNvSpPr/>
          <p:nvPr/>
        </p:nvSpPr>
        <p:spPr>
          <a:xfrm>
            <a:off x="21757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23" name="Shape 2923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2924" name="Shape 2924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2925" name="Shape 2925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two changes</a:t>
            </a:r>
          </a:p>
        </p:txBody>
      </p:sp>
      <p:pic>
        <p:nvPicPr>
          <p:cNvPr id="2926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7" name="Shape 2927"/>
          <p:cNvSpPr/>
          <p:nvPr/>
        </p:nvSpPr>
        <p:spPr>
          <a:xfrm>
            <a:off x="8036879" y="2964714"/>
            <a:ext cx="241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</a:t>
            </a:r>
          </a:p>
        </p:txBody>
      </p:sp>
      <p:sp>
        <p:nvSpPr>
          <p:cNvPr id="2928" name="Shape 2928"/>
          <p:cNvSpPr/>
          <p:nvPr/>
        </p:nvSpPr>
        <p:spPr>
          <a:xfrm flipH="1" rot="16200000">
            <a:off x="17489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29" name="Shape 2929"/>
          <p:cNvSpPr/>
          <p:nvPr/>
        </p:nvSpPr>
        <p:spPr>
          <a:xfrm rot="16200000">
            <a:off x="17489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2" name="Shape 2932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3" name="Shape 2933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4" name="Shape 2934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5" name="Shape 2935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6" name="Shape 2936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7" name="Shape 2937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8" name="Shape 2938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9" name="Shape 2939"/>
          <p:cNvSpPr/>
          <p:nvPr/>
        </p:nvSpPr>
        <p:spPr>
          <a:xfrm>
            <a:off x="1530604" y="5478503"/>
            <a:ext cx="12390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A     G</a:t>
            </a:r>
          </a:p>
        </p:txBody>
      </p:sp>
      <p:sp>
        <p:nvSpPr>
          <p:cNvPr id="2940" name="Shape 2940"/>
          <p:cNvSpPr/>
          <p:nvPr/>
        </p:nvSpPr>
        <p:spPr>
          <a:xfrm>
            <a:off x="17439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41" name="Shape 2941"/>
          <p:cNvSpPr/>
          <p:nvPr/>
        </p:nvSpPr>
        <p:spPr>
          <a:xfrm>
            <a:off x="22265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42" name="Shape 2942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2943" name="Shape 2943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2944" name="Shape 2944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two changes</a:t>
            </a:r>
          </a:p>
        </p:txBody>
      </p:sp>
      <p:pic>
        <p:nvPicPr>
          <p:cNvPr id="294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2946" name="Shape 2946"/>
          <p:cNvSpPr/>
          <p:nvPr/>
        </p:nvSpPr>
        <p:spPr>
          <a:xfrm>
            <a:off x="8036879" y="2964714"/>
            <a:ext cx="241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</a:t>
            </a:r>
          </a:p>
        </p:txBody>
      </p:sp>
      <p:sp>
        <p:nvSpPr>
          <p:cNvPr id="2947" name="Shape 2947"/>
          <p:cNvSpPr/>
          <p:nvPr/>
        </p:nvSpPr>
        <p:spPr>
          <a:xfrm flipH="1" rot="16200000">
            <a:off x="17997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48" name="Shape 2948"/>
          <p:cNvSpPr/>
          <p:nvPr/>
        </p:nvSpPr>
        <p:spPr>
          <a:xfrm rot="16200000">
            <a:off x="17997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0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1" name="Shape 2951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2" name="Shape 2952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3" name="Shape 2953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4" name="Shape 2954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5" name="Shape 2955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6" name="Shape 2956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7" name="Shape 2957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8" name="Shape 2958"/>
          <p:cNvSpPr/>
          <p:nvPr/>
        </p:nvSpPr>
        <p:spPr>
          <a:xfrm>
            <a:off x="1733804" y="5478503"/>
            <a:ext cx="125283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C     G</a:t>
            </a:r>
          </a:p>
        </p:txBody>
      </p:sp>
      <p:sp>
        <p:nvSpPr>
          <p:cNvPr id="2959" name="Shape 2959"/>
          <p:cNvSpPr/>
          <p:nvPr/>
        </p:nvSpPr>
        <p:spPr>
          <a:xfrm>
            <a:off x="19471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60" name="Shape 2960"/>
          <p:cNvSpPr/>
          <p:nvPr/>
        </p:nvSpPr>
        <p:spPr>
          <a:xfrm>
            <a:off x="24297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61" name="Shape 2961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2962" name="Shape 2962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2963" name="Shape 2963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two changes</a:t>
            </a:r>
          </a:p>
        </p:txBody>
      </p:sp>
      <p:pic>
        <p:nvPicPr>
          <p:cNvPr id="2964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2965" name="Shape 2965"/>
          <p:cNvSpPr/>
          <p:nvPr/>
        </p:nvSpPr>
        <p:spPr>
          <a:xfrm>
            <a:off x="8036879" y="2964714"/>
            <a:ext cx="241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3</a:t>
            </a:r>
          </a:p>
        </p:txBody>
      </p:sp>
      <p:sp>
        <p:nvSpPr>
          <p:cNvPr id="2966" name="Shape 2966"/>
          <p:cNvSpPr/>
          <p:nvPr/>
        </p:nvSpPr>
        <p:spPr>
          <a:xfrm flipH="1" rot="16200000">
            <a:off x="20029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67" name="Shape 2967"/>
          <p:cNvSpPr/>
          <p:nvPr/>
        </p:nvSpPr>
        <p:spPr>
          <a:xfrm rot="16200000">
            <a:off x="20029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0" name="Shape 2970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1" name="Shape 2971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2" name="Shape 2972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3" name="Shape 2973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4" name="Shape 2974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5" name="Shape 2975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6" name="Shape 2976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7" name="Shape 2977"/>
          <p:cNvSpPr/>
          <p:nvPr/>
        </p:nvSpPr>
        <p:spPr>
          <a:xfrm>
            <a:off x="2127504" y="5478503"/>
            <a:ext cx="7659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</a:t>
            </a:r>
          </a:p>
        </p:txBody>
      </p:sp>
      <p:sp>
        <p:nvSpPr>
          <p:cNvPr id="2978" name="Shape 2978"/>
          <p:cNvSpPr/>
          <p:nvPr/>
        </p:nvSpPr>
        <p:spPr>
          <a:xfrm>
            <a:off x="23408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9" name="Shape 2979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2980" name="Shape 2980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2981" name="Shape 2981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2982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2983" name="Shape 2983"/>
          <p:cNvSpPr/>
          <p:nvPr/>
        </p:nvSpPr>
        <p:spPr>
          <a:xfrm>
            <a:off x="8036879" y="2964714"/>
            <a:ext cx="241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4</a:t>
            </a:r>
          </a:p>
        </p:txBody>
      </p:sp>
      <p:sp>
        <p:nvSpPr>
          <p:cNvPr id="2984" name="Shape 2984"/>
          <p:cNvSpPr/>
          <p:nvPr/>
        </p:nvSpPr>
        <p:spPr>
          <a:xfrm flipH="1" rot="16200000">
            <a:off x="23966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85" name="Shape 2985"/>
          <p:cNvSpPr/>
          <p:nvPr/>
        </p:nvSpPr>
        <p:spPr>
          <a:xfrm rot="16200000">
            <a:off x="23966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7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88" name="Shape 2988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89" name="Shape 2989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0" name="Shape 2990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1" name="Shape 2991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2" name="Shape 2992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3" name="Shape 2993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4" name="Shape 2994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5" name="Shape 2995"/>
          <p:cNvSpPr/>
          <p:nvPr/>
        </p:nvSpPr>
        <p:spPr>
          <a:xfrm>
            <a:off x="2533904" y="5478503"/>
            <a:ext cx="7659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</a:t>
            </a:r>
          </a:p>
        </p:txBody>
      </p:sp>
      <p:sp>
        <p:nvSpPr>
          <p:cNvPr id="2996" name="Shape 2996"/>
          <p:cNvSpPr/>
          <p:nvPr/>
        </p:nvSpPr>
        <p:spPr>
          <a:xfrm>
            <a:off x="27472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7" name="Shape 2997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2998" name="Shape 2998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2999" name="Shape 2999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3000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001" name="Shape 3001"/>
          <p:cNvSpPr/>
          <p:nvPr/>
        </p:nvSpPr>
        <p:spPr>
          <a:xfrm>
            <a:off x="8036879" y="2964714"/>
            <a:ext cx="241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5</a:t>
            </a:r>
          </a:p>
        </p:txBody>
      </p:sp>
      <p:sp>
        <p:nvSpPr>
          <p:cNvPr id="3002" name="Shape 3002"/>
          <p:cNvSpPr/>
          <p:nvPr/>
        </p:nvSpPr>
        <p:spPr>
          <a:xfrm flipH="1" rot="16200000">
            <a:off x="28030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03" name="Shape 3003"/>
          <p:cNvSpPr/>
          <p:nvPr/>
        </p:nvSpPr>
        <p:spPr>
          <a:xfrm rot="16200000">
            <a:off x="28030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6" name="Shape 3006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07" name="Shape 3007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08" name="Shape 3008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09" name="Shape 3009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10" name="Shape 3010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11" name="Shape 3011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12" name="Shape 3012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13" name="Shape 3013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014" name="Shape 3014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015" name="Shape 3015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two changes</a:t>
            </a:r>
          </a:p>
        </p:txBody>
      </p:sp>
      <p:pic>
        <p:nvPicPr>
          <p:cNvPr id="3016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017" name="Shape 3017"/>
          <p:cNvSpPr/>
          <p:nvPr/>
        </p:nvSpPr>
        <p:spPr>
          <a:xfrm>
            <a:off x="8036879" y="2964714"/>
            <a:ext cx="241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6</a:t>
            </a:r>
          </a:p>
        </p:txBody>
      </p:sp>
      <p:sp>
        <p:nvSpPr>
          <p:cNvPr id="3018" name="Shape 3018"/>
          <p:cNvSpPr/>
          <p:nvPr/>
        </p:nvSpPr>
        <p:spPr>
          <a:xfrm flipH="1" rot="16200000">
            <a:off x="28538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19" name="Shape 3019"/>
          <p:cNvSpPr/>
          <p:nvPr/>
        </p:nvSpPr>
        <p:spPr>
          <a:xfrm rot="16200000">
            <a:off x="28538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20" name="Shape 3020"/>
          <p:cNvSpPr/>
          <p:nvPr/>
        </p:nvSpPr>
        <p:spPr>
          <a:xfrm>
            <a:off x="2597404" y="5478503"/>
            <a:ext cx="12390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A     G</a:t>
            </a:r>
          </a:p>
        </p:txBody>
      </p:sp>
      <p:sp>
        <p:nvSpPr>
          <p:cNvPr id="3021" name="Shape 3021"/>
          <p:cNvSpPr/>
          <p:nvPr/>
        </p:nvSpPr>
        <p:spPr>
          <a:xfrm>
            <a:off x="28107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22" name="Shape 3022"/>
          <p:cNvSpPr/>
          <p:nvPr/>
        </p:nvSpPr>
        <p:spPr>
          <a:xfrm>
            <a:off x="32933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5" name="Shape 3025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26" name="Shape 3026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27" name="Shape 3027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28" name="Shape 3028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29" name="Shape 3029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30" name="Shape 3030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31" name="Shape 3031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32" name="Shape 3032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033" name="Shape 3033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034" name="Shape 3034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two changes</a:t>
            </a:r>
          </a:p>
        </p:txBody>
      </p:sp>
      <p:pic>
        <p:nvPicPr>
          <p:cNvPr id="303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036" name="Shape 3036"/>
          <p:cNvSpPr/>
          <p:nvPr/>
        </p:nvSpPr>
        <p:spPr>
          <a:xfrm>
            <a:off x="8036879" y="2964714"/>
            <a:ext cx="241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7</a:t>
            </a:r>
          </a:p>
        </p:txBody>
      </p:sp>
      <p:sp>
        <p:nvSpPr>
          <p:cNvPr id="3037" name="Shape 3037"/>
          <p:cNvSpPr/>
          <p:nvPr/>
        </p:nvSpPr>
        <p:spPr>
          <a:xfrm flipH="1" rot="16200000">
            <a:off x="29046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38" name="Shape 3038"/>
          <p:cNvSpPr/>
          <p:nvPr/>
        </p:nvSpPr>
        <p:spPr>
          <a:xfrm rot="16200000">
            <a:off x="29046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39" name="Shape 3039"/>
          <p:cNvSpPr/>
          <p:nvPr/>
        </p:nvSpPr>
        <p:spPr>
          <a:xfrm>
            <a:off x="2648204" y="5478503"/>
            <a:ext cx="12390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A     G</a:t>
            </a:r>
          </a:p>
        </p:txBody>
      </p:sp>
      <p:sp>
        <p:nvSpPr>
          <p:cNvPr id="3040" name="Shape 3040"/>
          <p:cNvSpPr/>
          <p:nvPr/>
        </p:nvSpPr>
        <p:spPr>
          <a:xfrm>
            <a:off x="28615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41" name="Shape 3041"/>
          <p:cNvSpPr/>
          <p:nvPr/>
        </p:nvSpPr>
        <p:spPr>
          <a:xfrm>
            <a:off x="33441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3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4" name="Shape 3044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45" name="Shape 3045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46" name="Shape 3046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47" name="Shape 3047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48" name="Shape 3048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49" name="Shape 3049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50" name="Shape 3050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51" name="Shape 3051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052" name="Shape 3052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053" name="Shape 3053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3054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055" name="Shape 3055"/>
          <p:cNvSpPr/>
          <p:nvPr/>
        </p:nvSpPr>
        <p:spPr>
          <a:xfrm>
            <a:off x="8036879" y="2964714"/>
            <a:ext cx="241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8</a:t>
            </a:r>
          </a:p>
        </p:txBody>
      </p:sp>
      <p:sp>
        <p:nvSpPr>
          <p:cNvPr id="3056" name="Shape 3056"/>
          <p:cNvSpPr/>
          <p:nvPr/>
        </p:nvSpPr>
        <p:spPr>
          <a:xfrm flipH="1" rot="16200000">
            <a:off x="32602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57" name="Shape 3057"/>
          <p:cNvSpPr/>
          <p:nvPr/>
        </p:nvSpPr>
        <p:spPr>
          <a:xfrm rot="16200000">
            <a:off x="32602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58" name="Shape 3058"/>
          <p:cNvSpPr/>
          <p:nvPr/>
        </p:nvSpPr>
        <p:spPr>
          <a:xfrm>
            <a:off x="30038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059" name="Shape 3059"/>
          <p:cNvSpPr/>
          <p:nvPr/>
        </p:nvSpPr>
        <p:spPr>
          <a:xfrm>
            <a:off x="32171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2" name="Shape 3062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63" name="Shape 3063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64" name="Shape 3064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65" name="Shape 3065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66" name="Shape 3066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67" name="Shape 3067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68" name="Shape 3068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69" name="Shape 3069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070" name="Shape 3070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071" name="Shape 3071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3072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073" name="Shape 3073"/>
          <p:cNvSpPr/>
          <p:nvPr/>
        </p:nvSpPr>
        <p:spPr>
          <a:xfrm>
            <a:off x="8036879" y="2964714"/>
            <a:ext cx="241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9</a:t>
            </a:r>
          </a:p>
        </p:txBody>
      </p:sp>
      <p:sp>
        <p:nvSpPr>
          <p:cNvPr id="3074" name="Shape 3074"/>
          <p:cNvSpPr/>
          <p:nvPr/>
        </p:nvSpPr>
        <p:spPr>
          <a:xfrm flipH="1" rot="16200000">
            <a:off x="33999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75" name="Shape 3075"/>
          <p:cNvSpPr/>
          <p:nvPr/>
        </p:nvSpPr>
        <p:spPr>
          <a:xfrm rot="16200000">
            <a:off x="33999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76" name="Shape 3076"/>
          <p:cNvSpPr/>
          <p:nvPr/>
        </p:nvSpPr>
        <p:spPr>
          <a:xfrm>
            <a:off x="31435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077" name="Shape 3077"/>
          <p:cNvSpPr/>
          <p:nvPr/>
        </p:nvSpPr>
        <p:spPr>
          <a:xfrm>
            <a:off x="33568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80" name="Shape 3080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81" name="Shape 3081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82" name="Shape 3082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83" name="Shape 3083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84" name="Shape 3084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85" name="Shape 3085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86" name="Shape 3086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87" name="Shape 3087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088" name="Shape 3088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089" name="Shape 3089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3090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091" name="Shape 3091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10</a:t>
            </a:r>
          </a:p>
        </p:txBody>
      </p:sp>
      <p:sp>
        <p:nvSpPr>
          <p:cNvPr id="3092" name="Shape 3092"/>
          <p:cNvSpPr/>
          <p:nvPr/>
        </p:nvSpPr>
        <p:spPr>
          <a:xfrm flipH="1" rot="16200000">
            <a:off x="35015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93" name="Shape 3093"/>
          <p:cNvSpPr/>
          <p:nvPr/>
        </p:nvSpPr>
        <p:spPr>
          <a:xfrm rot="16200000">
            <a:off x="35015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94" name="Shape 3094"/>
          <p:cNvSpPr/>
          <p:nvPr/>
        </p:nvSpPr>
        <p:spPr>
          <a:xfrm>
            <a:off x="32451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095" name="Shape 3095"/>
          <p:cNvSpPr/>
          <p:nvPr/>
        </p:nvSpPr>
        <p:spPr>
          <a:xfrm>
            <a:off x="34584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4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1" name="Group 381"/>
          <p:cNvGrpSpPr/>
          <p:nvPr/>
        </p:nvGrpSpPr>
        <p:grpSpPr>
          <a:xfrm>
            <a:off x="3152714" y="2898714"/>
            <a:ext cx="2652095" cy="1260239"/>
            <a:chOff x="0" y="0"/>
            <a:chExt cx="2652093" cy="1260237"/>
          </a:xfrm>
        </p:grpSpPr>
        <p:sp>
          <p:nvSpPr>
            <p:cNvPr id="376" name="Shape 376"/>
            <p:cNvSpPr/>
            <p:nvPr/>
          </p:nvSpPr>
          <p:spPr>
            <a:xfrm>
              <a:off x="0" y="0"/>
              <a:ext cx="1005462" cy="1005462"/>
            </a:xfrm>
            <a:prstGeom prst="line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 flipH="1">
              <a:off x="1812985" y="166352"/>
              <a:ext cx="839109" cy="839110"/>
            </a:xfrm>
            <a:prstGeom prst="line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380" name="Group 380"/>
            <p:cNvGrpSpPr/>
            <p:nvPr/>
          </p:nvGrpSpPr>
          <p:grpSpPr>
            <a:xfrm>
              <a:off x="835085" y="708085"/>
              <a:ext cx="1536701" cy="552153"/>
              <a:chOff x="0" y="0"/>
              <a:chExt cx="1536700" cy="552152"/>
            </a:xfrm>
          </p:grpSpPr>
          <p:sp>
            <p:nvSpPr>
              <p:cNvPr id="378" name="Shape 378"/>
              <p:cNvSpPr/>
              <p:nvPr/>
            </p:nvSpPr>
            <p:spPr>
              <a:xfrm>
                <a:off x="0" y="228600"/>
                <a:ext cx="1346200" cy="323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lnSpc>
                    <a:spcPts val="1900"/>
                  </a:lnSpc>
                  <a:tabLst>
                    <a:tab pos="838200" algn="l"/>
                  </a:tabLst>
                  <a:defRPr sz="16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branch/edge</a:t>
                </a:r>
              </a:p>
            </p:txBody>
          </p:sp>
          <p:sp>
            <p:nvSpPr>
              <p:cNvPr id="379" name="Shape 379"/>
              <p:cNvSpPr/>
              <p:nvPr/>
            </p:nvSpPr>
            <p:spPr>
              <a:xfrm>
                <a:off x="190500" y="0"/>
                <a:ext cx="1346200" cy="323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lnSpc>
                    <a:spcPts val="1900"/>
                  </a:lnSpc>
                  <a:tabLst>
                    <a:tab pos="838200" algn="l"/>
                  </a:tabLst>
                  <a:defRPr sz="16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internal</a:t>
                </a:r>
              </a:p>
            </p:txBody>
          </p:sp>
        </p:grpSp>
      </p:grpSp>
      <p:sp>
        <p:nvSpPr>
          <p:cNvPr id="382" name="Shape 382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383" name="Shape 383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384" name="Shape 384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385" name="Shape 385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Types of trees and their anatomy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98" name="Shape 3098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99" name="Shape 3099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00" name="Shape 3100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01" name="Shape 3101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02" name="Shape 3102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03" name="Shape 3103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04" name="Shape 3104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05" name="Shape 3105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106" name="Shape 3106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107" name="Shape 3107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3108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109" name="Shape 3109"/>
          <p:cNvSpPr/>
          <p:nvPr/>
        </p:nvSpPr>
        <p:spPr>
          <a:xfrm>
            <a:off x="8036879" y="2964714"/>
            <a:ext cx="3590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11</a:t>
            </a:r>
          </a:p>
        </p:txBody>
      </p:sp>
      <p:sp>
        <p:nvSpPr>
          <p:cNvPr id="3110" name="Shape 3110"/>
          <p:cNvSpPr/>
          <p:nvPr/>
        </p:nvSpPr>
        <p:spPr>
          <a:xfrm flipH="1" rot="16200000">
            <a:off x="36031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1" name="Shape 3111"/>
          <p:cNvSpPr/>
          <p:nvPr/>
        </p:nvSpPr>
        <p:spPr>
          <a:xfrm rot="16200000">
            <a:off x="36031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2" name="Shape 3112"/>
          <p:cNvSpPr/>
          <p:nvPr/>
        </p:nvSpPr>
        <p:spPr>
          <a:xfrm>
            <a:off x="33467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113" name="Shape 3113"/>
          <p:cNvSpPr/>
          <p:nvPr/>
        </p:nvSpPr>
        <p:spPr>
          <a:xfrm>
            <a:off x="35600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6" name="Shape 3116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7" name="Shape 3117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8" name="Shape 3118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9" name="Shape 3119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0" name="Shape 3120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1" name="Shape 3121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2" name="Shape 3122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3" name="Shape 3123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124" name="Shape 3124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125" name="Shape 3125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3126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127" name="Shape 3127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12</a:t>
            </a:r>
          </a:p>
        </p:txBody>
      </p:sp>
      <p:sp>
        <p:nvSpPr>
          <p:cNvPr id="3128" name="Shape 3128"/>
          <p:cNvSpPr/>
          <p:nvPr/>
        </p:nvSpPr>
        <p:spPr>
          <a:xfrm flipH="1" rot="16200000">
            <a:off x="38571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9" name="Shape 3129"/>
          <p:cNvSpPr/>
          <p:nvPr/>
        </p:nvSpPr>
        <p:spPr>
          <a:xfrm rot="16200000">
            <a:off x="38571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30" name="Shape 3130"/>
          <p:cNvSpPr/>
          <p:nvPr/>
        </p:nvSpPr>
        <p:spPr>
          <a:xfrm>
            <a:off x="36007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131" name="Shape 3131"/>
          <p:cNvSpPr/>
          <p:nvPr/>
        </p:nvSpPr>
        <p:spPr>
          <a:xfrm>
            <a:off x="38140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3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4" name="Shape 3134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35" name="Shape 3135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36" name="Shape 3136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37" name="Shape 3137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38" name="Shape 3138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39" name="Shape 3139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40" name="Shape 3140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41" name="Shape 3141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142" name="Shape 3142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143" name="Shape 3143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3144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145" name="Shape 3145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13</a:t>
            </a:r>
          </a:p>
        </p:txBody>
      </p:sp>
      <p:sp>
        <p:nvSpPr>
          <p:cNvPr id="3146" name="Shape 3146"/>
          <p:cNvSpPr/>
          <p:nvPr/>
        </p:nvSpPr>
        <p:spPr>
          <a:xfrm flipH="1" rot="16200000">
            <a:off x="40603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47" name="Shape 3147"/>
          <p:cNvSpPr/>
          <p:nvPr/>
        </p:nvSpPr>
        <p:spPr>
          <a:xfrm rot="16200000">
            <a:off x="40603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48" name="Shape 3148"/>
          <p:cNvSpPr/>
          <p:nvPr/>
        </p:nvSpPr>
        <p:spPr>
          <a:xfrm>
            <a:off x="38039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149" name="Shape 3149"/>
          <p:cNvSpPr/>
          <p:nvPr/>
        </p:nvSpPr>
        <p:spPr>
          <a:xfrm>
            <a:off x="40172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2" name="Shape 3152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53" name="Shape 3153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54" name="Shape 3154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55" name="Shape 3155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56" name="Shape 3156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57" name="Shape 3157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58" name="Shape 3158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59" name="Shape 3159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160" name="Shape 3160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161" name="Shape 3161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3162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163" name="Shape 3163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14</a:t>
            </a:r>
          </a:p>
        </p:txBody>
      </p:sp>
      <p:sp>
        <p:nvSpPr>
          <p:cNvPr id="3164" name="Shape 3164"/>
          <p:cNvSpPr/>
          <p:nvPr/>
        </p:nvSpPr>
        <p:spPr>
          <a:xfrm flipH="1" rot="16200000">
            <a:off x="43143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65" name="Shape 3165"/>
          <p:cNvSpPr/>
          <p:nvPr/>
        </p:nvSpPr>
        <p:spPr>
          <a:xfrm rot="16200000">
            <a:off x="43143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66" name="Shape 3166"/>
          <p:cNvSpPr/>
          <p:nvPr/>
        </p:nvSpPr>
        <p:spPr>
          <a:xfrm>
            <a:off x="40579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167" name="Shape 3167"/>
          <p:cNvSpPr/>
          <p:nvPr/>
        </p:nvSpPr>
        <p:spPr>
          <a:xfrm>
            <a:off x="42712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9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0" name="Shape 3170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71" name="Shape 3171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72" name="Shape 3172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73" name="Shape 3173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74" name="Shape 3174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75" name="Shape 3175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76" name="Shape 3176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77" name="Shape 3177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178" name="Shape 3178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179" name="Shape 3179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  <p:pic>
        <p:nvPicPr>
          <p:cNvPr id="3180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181" name="Shape 3181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15</a:t>
            </a:r>
          </a:p>
        </p:txBody>
      </p:sp>
      <p:sp>
        <p:nvSpPr>
          <p:cNvPr id="3182" name="Shape 3182"/>
          <p:cNvSpPr/>
          <p:nvPr/>
        </p:nvSpPr>
        <p:spPr>
          <a:xfrm flipH="1" rot="16200000">
            <a:off x="46064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83" name="Shape 3183"/>
          <p:cNvSpPr/>
          <p:nvPr/>
        </p:nvSpPr>
        <p:spPr>
          <a:xfrm rot="16200000">
            <a:off x="46064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84" name="Shape 3184"/>
          <p:cNvSpPr/>
          <p:nvPr/>
        </p:nvSpPr>
        <p:spPr>
          <a:xfrm flipH="1" rot="16200000">
            <a:off x="46064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6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7" name="Shape 3187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88" name="Shape 3188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89" name="Shape 3189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90" name="Shape 3190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91" name="Shape 3191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92" name="Shape 3192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93" name="Shape 3193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94" name="Shape 3194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195" name="Shape 3195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196" name="Shape 3196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two changes</a:t>
            </a:r>
          </a:p>
        </p:txBody>
      </p:sp>
      <p:pic>
        <p:nvPicPr>
          <p:cNvPr id="3197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198" name="Shape 3198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16</a:t>
            </a:r>
          </a:p>
        </p:txBody>
      </p:sp>
      <p:sp>
        <p:nvSpPr>
          <p:cNvPr id="3199" name="Shape 3199"/>
          <p:cNvSpPr/>
          <p:nvPr/>
        </p:nvSpPr>
        <p:spPr>
          <a:xfrm flipH="1" rot="16200000">
            <a:off x="47588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00" name="Shape 3200"/>
          <p:cNvSpPr/>
          <p:nvPr/>
        </p:nvSpPr>
        <p:spPr>
          <a:xfrm rot="16200000">
            <a:off x="47588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01" name="Shape 3201"/>
          <p:cNvSpPr/>
          <p:nvPr/>
        </p:nvSpPr>
        <p:spPr>
          <a:xfrm>
            <a:off x="4502404" y="5478503"/>
            <a:ext cx="13660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A      G </a:t>
            </a:r>
          </a:p>
        </p:txBody>
      </p:sp>
      <p:sp>
        <p:nvSpPr>
          <p:cNvPr id="3202" name="Shape 3202"/>
          <p:cNvSpPr/>
          <p:nvPr/>
        </p:nvSpPr>
        <p:spPr>
          <a:xfrm>
            <a:off x="47157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03" name="Shape 3203"/>
          <p:cNvSpPr/>
          <p:nvPr/>
        </p:nvSpPr>
        <p:spPr>
          <a:xfrm>
            <a:off x="52237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06" name="Shape 3206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07" name="Shape 3207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08" name="Shape 3208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09" name="Shape 3209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10" name="Shape 3210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11" name="Shape 3211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12" name="Shape 3212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13" name="Shape 3213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214" name="Shape 3214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21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216" name="Shape 3216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17</a:t>
            </a:r>
          </a:p>
        </p:txBody>
      </p:sp>
      <p:sp>
        <p:nvSpPr>
          <p:cNvPr id="3217" name="Shape 3217"/>
          <p:cNvSpPr/>
          <p:nvPr/>
        </p:nvSpPr>
        <p:spPr>
          <a:xfrm flipH="1" rot="16200000">
            <a:off x="50636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18" name="Shape 3218"/>
          <p:cNvSpPr/>
          <p:nvPr/>
        </p:nvSpPr>
        <p:spPr>
          <a:xfrm>
            <a:off x="48072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219" name="Shape 3219"/>
          <p:cNvSpPr/>
          <p:nvPr/>
        </p:nvSpPr>
        <p:spPr>
          <a:xfrm>
            <a:off x="50205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20" name="Shape 3220"/>
          <p:cNvSpPr/>
          <p:nvPr/>
        </p:nvSpPr>
        <p:spPr>
          <a:xfrm rot="16200000">
            <a:off x="50636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21" name="Shape 3221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3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4" name="Shape 3224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25" name="Shape 3225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26" name="Shape 3226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27" name="Shape 3227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28" name="Shape 3228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29" name="Shape 3229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30" name="Shape 3230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31" name="Shape 3231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232" name="Shape 3232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233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234" name="Shape 3234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18</a:t>
            </a:r>
          </a:p>
        </p:txBody>
      </p:sp>
      <p:sp>
        <p:nvSpPr>
          <p:cNvPr id="3235" name="Shape 3235"/>
          <p:cNvSpPr/>
          <p:nvPr/>
        </p:nvSpPr>
        <p:spPr>
          <a:xfrm flipH="1" rot="16200000">
            <a:off x="51144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36" name="Shape 3236"/>
          <p:cNvSpPr/>
          <p:nvPr/>
        </p:nvSpPr>
        <p:spPr>
          <a:xfrm>
            <a:off x="48580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237" name="Shape 3237"/>
          <p:cNvSpPr/>
          <p:nvPr/>
        </p:nvSpPr>
        <p:spPr>
          <a:xfrm>
            <a:off x="50713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38" name="Shape 3238"/>
          <p:cNvSpPr/>
          <p:nvPr/>
        </p:nvSpPr>
        <p:spPr>
          <a:xfrm rot="16200000">
            <a:off x="51144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39" name="Shape 3239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2" name="Shape 3242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43" name="Shape 3243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44" name="Shape 3244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45" name="Shape 3245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46" name="Shape 3246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47" name="Shape 3247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48" name="Shape 3248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49" name="Shape 3249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250" name="Shape 3250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25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252" name="Shape 3252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19</a:t>
            </a:r>
          </a:p>
        </p:txBody>
      </p:sp>
      <p:sp>
        <p:nvSpPr>
          <p:cNvPr id="3253" name="Shape 3253"/>
          <p:cNvSpPr/>
          <p:nvPr/>
        </p:nvSpPr>
        <p:spPr>
          <a:xfrm flipH="1" rot="16200000">
            <a:off x="5165268" y="1553285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54" name="Shape 3254"/>
          <p:cNvSpPr/>
          <p:nvPr/>
        </p:nvSpPr>
        <p:spPr>
          <a:xfrm>
            <a:off x="49088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255" name="Shape 3255"/>
          <p:cNvSpPr/>
          <p:nvPr/>
        </p:nvSpPr>
        <p:spPr>
          <a:xfrm>
            <a:off x="51221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56" name="Shape 3256"/>
          <p:cNvSpPr/>
          <p:nvPr/>
        </p:nvSpPr>
        <p:spPr>
          <a:xfrm rot="16200000">
            <a:off x="5165268" y="4827684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57" name="Shape 3257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9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0" name="Shape 3260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61" name="Shape 3261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62" name="Shape 3262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63" name="Shape 3263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64" name="Shape 3264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65" name="Shape 3265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66" name="Shape 3266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67" name="Shape 3267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268" name="Shape 3268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269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270" name="Shape 3270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20</a:t>
            </a:r>
          </a:p>
        </p:txBody>
      </p:sp>
      <p:sp>
        <p:nvSpPr>
          <p:cNvPr id="3271" name="Shape 3271"/>
          <p:cNvSpPr/>
          <p:nvPr/>
        </p:nvSpPr>
        <p:spPr>
          <a:xfrm flipH="1" rot="16200000">
            <a:off x="5406568" y="1580281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72" name="Shape 3272"/>
          <p:cNvSpPr/>
          <p:nvPr/>
        </p:nvSpPr>
        <p:spPr>
          <a:xfrm>
            <a:off x="51501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273" name="Shape 3273"/>
          <p:cNvSpPr/>
          <p:nvPr/>
        </p:nvSpPr>
        <p:spPr>
          <a:xfrm>
            <a:off x="53634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74" name="Shape 3274"/>
          <p:cNvSpPr/>
          <p:nvPr/>
        </p:nvSpPr>
        <p:spPr>
          <a:xfrm rot="16200000">
            <a:off x="5406568" y="4854680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75" name="Shape 3275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88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6" name="Group 396"/>
          <p:cNvGrpSpPr/>
          <p:nvPr/>
        </p:nvGrpSpPr>
        <p:grpSpPr>
          <a:xfrm>
            <a:off x="2964770" y="2469470"/>
            <a:ext cx="3634250" cy="1600583"/>
            <a:chOff x="0" y="0"/>
            <a:chExt cx="3634249" cy="1600581"/>
          </a:xfrm>
        </p:grpSpPr>
        <p:grpSp>
          <p:nvGrpSpPr>
            <p:cNvPr id="393" name="Group 393"/>
            <p:cNvGrpSpPr/>
            <p:nvPr/>
          </p:nvGrpSpPr>
          <p:grpSpPr>
            <a:xfrm>
              <a:off x="0" y="0"/>
              <a:ext cx="3634250" cy="1333882"/>
              <a:chOff x="0" y="0"/>
              <a:chExt cx="3634249" cy="1333881"/>
            </a:xfrm>
          </p:grpSpPr>
          <p:sp>
            <p:nvSpPr>
              <p:cNvPr id="390" name="Shape 390"/>
              <p:cNvSpPr/>
              <p:nvPr/>
            </p:nvSpPr>
            <p:spPr>
              <a:xfrm>
                <a:off x="0" y="0"/>
                <a:ext cx="1079106" cy="1079106"/>
              </a:xfrm>
              <a:prstGeom prst="line">
                <a:avLst/>
              </a:prstGeom>
              <a:solidFill>
                <a:srgbClr val="FF9300"/>
              </a:solidFill>
              <a:ln w="25400" cap="flat">
                <a:solidFill>
                  <a:srgbClr val="FF9300"/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50800" dir="2700000">
                  <a:srgbClr val="000000">
                    <a:alpha val="3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91" name="Shape 391"/>
              <p:cNvSpPr/>
              <p:nvPr/>
            </p:nvSpPr>
            <p:spPr>
              <a:xfrm flipH="1">
                <a:off x="2381929" y="4124"/>
                <a:ext cx="1252321" cy="1074982"/>
              </a:xfrm>
              <a:prstGeom prst="line">
                <a:avLst/>
              </a:prstGeom>
              <a:solidFill>
                <a:srgbClr val="FF9300"/>
              </a:solidFill>
              <a:ln w="25400" cap="flat">
                <a:solidFill>
                  <a:srgbClr val="FF9300"/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50800" dir="2700000">
                  <a:srgbClr val="000000">
                    <a:alpha val="3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1124629" y="1010329"/>
                <a:ext cx="1346201" cy="323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lnSpc>
                    <a:spcPts val="1900"/>
                  </a:lnSpc>
                  <a:tabLst>
                    <a:tab pos="838200" algn="l"/>
                  </a:tabLst>
                  <a:defRPr sz="16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node/vertex</a:t>
                </a:r>
              </a:p>
            </p:txBody>
          </p:sp>
        </p:grpSp>
        <p:sp>
          <p:nvSpPr>
            <p:cNvPr id="394" name="Shape 394"/>
            <p:cNvSpPr/>
            <p:nvPr/>
          </p:nvSpPr>
          <p:spPr>
            <a:xfrm>
              <a:off x="1289729" y="756329"/>
              <a:ext cx="1346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ts val="1900"/>
                </a:lnSpc>
                <a:tabLst>
                  <a:tab pos="838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424242"/>
                  </a:solidFill>
                </a:rPr>
                <a:t>external</a:t>
              </a:r>
            </a:p>
          </p:txBody>
        </p:sp>
        <p:sp>
          <p:nvSpPr>
            <p:cNvPr id="395" name="Shape 395"/>
            <p:cNvSpPr/>
            <p:nvPr/>
          </p:nvSpPr>
          <p:spPr>
            <a:xfrm>
              <a:off x="1289729" y="1277029"/>
              <a:ext cx="1346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ts val="1900"/>
                </a:lnSpc>
                <a:tabLst>
                  <a:tab pos="838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424242"/>
                  </a:solidFill>
                </a:rPr>
                <a:t>(leaf/tip)</a:t>
              </a:r>
            </a:p>
          </p:txBody>
        </p:sp>
      </p:grpSp>
      <p:sp>
        <p:nvSpPr>
          <p:cNvPr id="397" name="Shape 397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398" name="Shape 398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399" name="Shape 399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400" name="Shape 400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Types of trees and their anatomy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8" name="Shape 3278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79" name="Shape 3279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0" name="Shape 3280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1" name="Shape 3281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2" name="Shape 3282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3" name="Shape 3283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4" name="Shape 3284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5" name="Shape 3285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286" name="Shape 3286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287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288" name="Shape 3288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21</a:t>
            </a:r>
          </a:p>
        </p:txBody>
      </p:sp>
      <p:sp>
        <p:nvSpPr>
          <p:cNvPr id="3289" name="Shape 3289"/>
          <p:cNvSpPr/>
          <p:nvPr/>
        </p:nvSpPr>
        <p:spPr>
          <a:xfrm flipH="1" rot="16200000">
            <a:off x="5609768" y="1580281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90" name="Shape 3290"/>
          <p:cNvSpPr/>
          <p:nvPr/>
        </p:nvSpPr>
        <p:spPr>
          <a:xfrm>
            <a:off x="53533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291" name="Shape 3291"/>
          <p:cNvSpPr/>
          <p:nvPr/>
        </p:nvSpPr>
        <p:spPr>
          <a:xfrm>
            <a:off x="55666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92" name="Shape 3292"/>
          <p:cNvSpPr/>
          <p:nvPr/>
        </p:nvSpPr>
        <p:spPr>
          <a:xfrm rot="16200000">
            <a:off x="5609768" y="4854680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93" name="Shape 3293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6" name="Shape 3296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97" name="Shape 3297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98" name="Shape 3298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99" name="Shape 3299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00" name="Shape 3300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01" name="Shape 3301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02" name="Shape 3302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03" name="Shape 3303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304" name="Shape 3304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30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306" name="Shape 3306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22</a:t>
            </a:r>
          </a:p>
        </p:txBody>
      </p:sp>
      <p:sp>
        <p:nvSpPr>
          <p:cNvPr id="3307" name="Shape 3307"/>
          <p:cNvSpPr/>
          <p:nvPr/>
        </p:nvSpPr>
        <p:spPr>
          <a:xfrm flipH="1" rot="16200000">
            <a:off x="5724068" y="1580281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08" name="Shape 3308"/>
          <p:cNvSpPr/>
          <p:nvPr/>
        </p:nvSpPr>
        <p:spPr>
          <a:xfrm>
            <a:off x="54676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309" name="Shape 3309"/>
          <p:cNvSpPr/>
          <p:nvPr/>
        </p:nvSpPr>
        <p:spPr>
          <a:xfrm>
            <a:off x="56809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10" name="Shape 3310"/>
          <p:cNvSpPr/>
          <p:nvPr/>
        </p:nvSpPr>
        <p:spPr>
          <a:xfrm rot="16200000">
            <a:off x="5724068" y="4854680"/>
            <a:ext cx="262350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11" name="Shape 3311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3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14" name="Shape 3314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15" name="Shape 3315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16" name="Shape 3316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17" name="Shape 3317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18" name="Shape 3318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19" name="Shape 3319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20" name="Shape 3320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21" name="Shape 3321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322" name="Shape 3322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323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324" name="Shape 3324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</a:t>
            </a:r>
          </a:p>
        </p:txBody>
      </p:sp>
      <p:sp>
        <p:nvSpPr>
          <p:cNvPr id="3325" name="Shape 3325"/>
          <p:cNvSpPr/>
          <p:nvPr/>
        </p:nvSpPr>
        <p:spPr>
          <a:xfrm flipH="1" rot="16200000">
            <a:off x="6625769" y="1580281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26" name="Shape 3326"/>
          <p:cNvSpPr/>
          <p:nvPr/>
        </p:nvSpPr>
        <p:spPr>
          <a:xfrm>
            <a:off x="6369304" y="5478503"/>
            <a:ext cx="8294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Times"/>
                <a:ea typeface="Times"/>
                <a:cs typeface="Times"/>
                <a:sym typeface="Times"/>
              </a:rPr>
              <a:t>T     G </a:t>
            </a:r>
          </a:p>
        </p:txBody>
      </p:sp>
      <p:sp>
        <p:nvSpPr>
          <p:cNvPr id="3327" name="Shape 3327"/>
          <p:cNvSpPr/>
          <p:nvPr/>
        </p:nvSpPr>
        <p:spPr>
          <a:xfrm>
            <a:off x="6582613" y="5704563"/>
            <a:ext cx="262363" cy="1"/>
          </a:xfrm>
          <a:prstGeom prst="line">
            <a:avLst/>
          </a:prstGeom>
          <a:ln w="254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28" name="Shape 3328"/>
          <p:cNvSpPr/>
          <p:nvPr/>
        </p:nvSpPr>
        <p:spPr>
          <a:xfrm rot="16200000">
            <a:off x="6625769" y="4854680"/>
            <a:ext cx="262349" cy="123639"/>
          </a:xfrm>
          <a:prstGeom prst="rightArrow">
            <a:avLst>
              <a:gd name="adj1" fmla="val 51376"/>
              <a:gd name="adj2" fmla="val 134581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29" name="Shape 3329"/>
          <p:cNvSpPr/>
          <p:nvPr/>
        </p:nvSpPr>
        <p:spPr>
          <a:xfrm>
            <a:off x="1465747" y="6096000"/>
            <a:ext cx="81788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Ended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one 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2" name="Shape 3332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3" name="Shape 3333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4" name="Shape 3334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5" name="Shape 3335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6" name="Shape 3336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7" name="Shape 3337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8" name="Shape 3338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9" name="Shape 3339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340" name="Shape 3340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34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342" name="Shape 3342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</a:t>
            </a:r>
          </a:p>
        </p:txBody>
      </p:sp>
      <p:sp>
        <p:nvSpPr>
          <p:cNvPr id="3343" name="Shape 3343"/>
          <p:cNvSpPr/>
          <p:nvPr/>
        </p:nvSpPr>
        <p:spPr>
          <a:xfrm>
            <a:off x="1465747" y="6731000"/>
            <a:ext cx="8178801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the process ends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 </a:t>
            </a:r>
            <a:r>
              <a:t>given that we started in 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  <a:br/>
            <a:r>
              <a:t>    (and given the other parameters of the model)?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6" name="Shape 3346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47" name="Shape 3347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48" name="Shape 3348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49" name="Shape 3349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50" name="Shape 3350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51" name="Shape 3351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52" name="Shape 3352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53" name="Shape 3353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354" name="Shape 3354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355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356" name="Shape 3356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</a:t>
            </a:r>
          </a:p>
        </p:txBody>
      </p:sp>
      <p:sp>
        <p:nvSpPr>
          <p:cNvPr id="3357" name="Shape 3357"/>
          <p:cNvSpPr/>
          <p:nvPr/>
        </p:nvSpPr>
        <p:spPr>
          <a:xfrm>
            <a:off x="7710890" y="1980981"/>
            <a:ext cx="2640015" cy="55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number of 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outcomes</a:t>
            </a:r>
          </a:p>
        </p:txBody>
      </p:sp>
      <p:sp>
        <p:nvSpPr>
          <p:cNvPr id="3358" name="Shape 3358"/>
          <p:cNvSpPr/>
          <p:nvPr/>
        </p:nvSpPr>
        <p:spPr>
          <a:xfrm>
            <a:off x="8221029" y="2592422"/>
            <a:ext cx="1" cy="323553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59" name="Shape 3359"/>
          <p:cNvSpPr/>
          <p:nvPr/>
        </p:nvSpPr>
        <p:spPr>
          <a:xfrm>
            <a:off x="1465747" y="6731000"/>
            <a:ext cx="8178801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the process ends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 </a:t>
            </a:r>
            <a:r>
              <a:t>given that we started in 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  <a:br/>
            <a:r>
              <a:t>    (and given the other parameters of the model)?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2" name="Shape 3362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63" name="Shape 3363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64" name="Shape 3364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65" name="Shape 3365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66" name="Shape 3366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67" name="Shape 3367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68" name="Shape 3368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69" name="Shape 3369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370" name="Shape 3370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37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372" name="Shape 3372"/>
          <p:cNvSpPr/>
          <p:nvPr/>
        </p:nvSpPr>
        <p:spPr>
          <a:xfrm>
            <a:off x="8036879" y="2964714"/>
            <a:ext cx="101570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 ÷ 100</a:t>
            </a:r>
          </a:p>
        </p:txBody>
      </p:sp>
      <p:sp>
        <p:nvSpPr>
          <p:cNvPr id="3373" name="Shape 3373"/>
          <p:cNvSpPr/>
          <p:nvPr/>
        </p:nvSpPr>
        <p:spPr>
          <a:xfrm>
            <a:off x="7710890" y="1980981"/>
            <a:ext cx="2640015" cy="55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number of 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outcomes</a:t>
            </a:r>
          </a:p>
        </p:txBody>
      </p:sp>
      <p:sp>
        <p:nvSpPr>
          <p:cNvPr id="3374" name="Shape 3374"/>
          <p:cNvSpPr/>
          <p:nvPr/>
        </p:nvSpPr>
        <p:spPr>
          <a:xfrm>
            <a:off x="8221029" y="2592422"/>
            <a:ext cx="1" cy="323553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75" name="Shape 3375"/>
          <p:cNvSpPr/>
          <p:nvPr/>
        </p:nvSpPr>
        <p:spPr>
          <a:xfrm>
            <a:off x="8324540" y="3753573"/>
            <a:ext cx="2640015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number of 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simulations</a:t>
            </a:r>
          </a:p>
        </p:txBody>
      </p:sp>
      <p:sp>
        <p:nvSpPr>
          <p:cNvPr id="3376" name="Shape 3376"/>
          <p:cNvSpPr/>
          <p:nvPr/>
        </p:nvSpPr>
        <p:spPr>
          <a:xfrm flipV="1">
            <a:off x="8837484" y="3279299"/>
            <a:ext cx="1" cy="32355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77" name="Shape 3377"/>
          <p:cNvSpPr/>
          <p:nvPr/>
        </p:nvSpPr>
        <p:spPr>
          <a:xfrm>
            <a:off x="1465747" y="6731000"/>
            <a:ext cx="8178801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the process ends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 </a:t>
            </a:r>
            <a:r>
              <a:t>given that we started in 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  <a:br/>
            <a:r>
              <a:t>    (and given the other parameters of the model)?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80" name="Shape 3380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1" name="Shape 3381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2" name="Shape 3382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3" name="Shape 3383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4" name="Shape 3384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5" name="Shape 3385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6" name="Shape 3386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7" name="Shape 3387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388" name="Shape 3388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389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390" name="Shape 3390"/>
          <p:cNvSpPr/>
          <p:nvPr/>
        </p:nvSpPr>
        <p:spPr>
          <a:xfrm>
            <a:off x="8036879" y="2964714"/>
            <a:ext cx="101570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 ÷ 100</a:t>
            </a:r>
          </a:p>
        </p:txBody>
      </p:sp>
      <p:sp>
        <p:nvSpPr>
          <p:cNvPr id="3391" name="Shape 3391"/>
          <p:cNvSpPr/>
          <p:nvPr/>
        </p:nvSpPr>
        <p:spPr>
          <a:xfrm>
            <a:off x="1465747" y="6731000"/>
            <a:ext cx="8178801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the process ends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 </a:t>
            </a:r>
            <a:r>
              <a:t>given that we started in 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</a:t>
            </a:r>
            <a:br/>
            <a:r>
              <a:t>    (and given the other parameters of the model)?</a:t>
            </a:r>
          </a:p>
        </p:txBody>
      </p:sp>
      <p:sp>
        <p:nvSpPr>
          <p:cNvPr id="3392" name="Shape 3392"/>
          <p:cNvSpPr/>
          <p:nvPr/>
        </p:nvSpPr>
        <p:spPr>
          <a:xfrm>
            <a:off x="7710890" y="1980981"/>
            <a:ext cx="2640015" cy="55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number of 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outcomes</a:t>
            </a:r>
          </a:p>
        </p:txBody>
      </p:sp>
      <p:sp>
        <p:nvSpPr>
          <p:cNvPr id="3393" name="Shape 3393"/>
          <p:cNvSpPr/>
          <p:nvPr/>
        </p:nvSpPr>
        <p:spPr>
          <a:xfrm>
            <a:off x="8221029" y="2592422"/>
            <a:ext cx="1" cy="323553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94" name="Shape 3394"/>
          <p:cNvSpPr/>
          <p:nvPr/>
        </p:nvSpPr>
        <p:spPr>
          <a:xfrm>
            <a:off x="8324540" y="3753573"/>
            <a:ext cx="2640015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number of 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simulations</a:t>
            </a:r>
          </a:p>
        </p:txBody>
      </p:sp>
      <p:sp>
        <p:nvSpPr>
          <p:cNvPr id="3395" name="Shape 3395"/>
          <p:cNvSpPr/>
          <p:nvPr/>
        </p:nvSpPr>
        <p:spPr>
          <a:xfrm flipV="1">
            <a:off x="8837484" y="3279299"/>
            <a:ext cx="1" cy="32355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396" name="Lecture_2_slides (dragged) 36.pdf"/>
          <p:cNvPicPr>
            <a:picLocks noChangeAspect="1"/>
          </p:cNvPicPr>
          <p:nvPr/>
        </p:nvPicPr>
        <p:blipFill>
          <a:blip r:embed="rId3">
            <a:extLst/>
          </a:blip>
          <a:srcRect l="25681" t="68854" r="39039" b="11523"/>
          <a:stretch>
            <a:fillRect/>
          </a:stretch>
        </p:blipFill>
        <p:spPr>
          <a:xfrm>
            <a:off x="2634662" y="5246705"/>
            <a:ext cx="3584281" cy="1495182"/>
          </a:xfrm>
          <a:prstGeom prst="rect">
            <a:avLst/>
          </a:prstGeom>
          <a:ln w="12700">
            <a:miter lim="400000"/>
          </a:ln>
        </p:spPr>
      </p:pic>
      <p:sp>
        <p:nvSpPr>
          <p:cNvPr id="3397" name="Shape 3397"/>
          <p:cNvSpPr/>
          <p:nvPr/>
        </p:nvSpPr>
        <p:spPr>
          <a:xfrm>
            <a:off x="5555147" y="6407447"/>
            <a:ext cx="1270001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98" name="Shape 3398"/>
          <p:cNvSpPr/>
          <p:nvPr/>
        </p:nvSpPr>
        <p:spPr>
          <a:xfrm>
            <a:off x="3645545" y="5756243"/>
            <a:ext cx="2342187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99" name="Shape 3399"/>
          <p:cNvSpPr/>
          <p:nvPr/>
        </p:nvSpPr>
        <p:spPr>
          <a:xfrm>
            <a:off x="3777147" y="6407447"/>
            <a:ext cx="1131567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2" name="Shape 3402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03" name="Shape 3403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04" name="Shape 3404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05" name="Shape 3405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06" name="Shape 3406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07" name="Shape 3407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08" name="Shape 3408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09" name="Shape 3409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410" name="Shape 3410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pic>
        <p:nvPicPr>
          <p:cNvPr id="341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481" t="38267" r="23814" b="54997"/>
          <a:stretch>
            <a:fillRect/>
          </a:stretch>
        </p:blipFill>
        <p:spPr>
          <a:xfrm>
            <a:off x="7186274" y="2915974"/>
            <a:ext cx="579537" cy="513197"/>
          </a:xfrm>
          <a:prstGeom prst="rect">
            <a:avLst/>
          </a:prstGeom>
          <a:ln w="12700">
            <a:miter lim="400000"/>
          </a:ln>
        </p:spPr>
      </p:pic>
      <p:sp>
        <p:nvSpPr>
          <p:cNvPr id="3412" name="Shape 3412"/>
          <p:cNvSpPr/>
          <p:nvPr/>
        </p:nvSpPr>
        <p:spPr>
          <a:xfrm>
            <a:off x="8036879" y="2964714"/>
            <a:ext cx="101570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 ÷ 100</a:t>
            </a:r>
          </a:p>
        </p:txBody>
      </p:sp>
      <p:sp>
        <p:nvSpPr>
          <p:cNvPr id="3413" name="Shape 3413"/>
          <p:cNvSpPr/>
          <p:nvPr/>
        </p:nvSpPr>
        <p:spPr>
          <a:xfrm>
            <a:off x="1465747" y="6731000"/>
            <a:ext cx="8579688" cy="71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This ‘transition probability’ reflects all possible histories that start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T </a:t>
            </a:r>
            <a:r>
              <a:t>and end in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G</a:t>
            </a:r>
            <a:br>
              <a:rPr sz="2000">
                <a:latin typeface="Times"/>
                <a:ea typeface="Times"/>
                <a:cs typeface="Times"/>
                <a:sym typeface="Times"/>
              </a:rPr>
            </a:br>
            <a:r>
              <a:rPr sz="2000">
                <a:latin typeface="Times"/>
                <a:ea typeface="Times"/>
                <a:cs typeface="Times"/>
                <a:sym typeface="Times"/>
              </a:rPr>
              <a:t>    </a:t>
            </a:r>
            <a:r>
              <a:t>(</a:t>
            </a:r>
            <a:r>
              <a:rPr i="1"/>
              <a:t>i.e.</a:t>
            </a:r>
            <a:r>
              <a:t>, histories with different numbers and/or positions of changes)  </a:t>
            </a:r>
            <a:r>
              <a:rPr sz="2000">
                <a:latin typeface="Times"/>
                <a:ea typeface="Times"/>
                <a:cs typeface="Times"/>
                <a:sym typeface="Times"/>
              </a:rPr>
              <a:t>  </a:t>
            </a:r>
          </a:p>
        </p:txBody>
      </p:sp>
      <p:sp>
        <p:nvSpPr>
          <p:cNvPr id="3414" name="Shape 3414"/>
          <p:cNvSpPr/>
          <p:nvPr/>
        </p:nvSpPr>
        <p:spPr>
          <a:xfrm>
            <a:off x="7710890" y="1980981"/>
            <a:ext cx="2640015" cy="55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number of 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outcomes</a:t>
            </a:r>
          </a:p>
        </p:txBody>
      </p:sp>
      <p:sp>
        <p:nvSpPr>
          <p:cNvPr id="3415" name="Shape 3415"/>
          <p:cNvSpPr/>
          <p:nvPr/>
        </p:nvSpPr>
        <p:spPr>
          <a:xfrm>
            <a:off x="8221029" y="2592422"/>
            <a:ext cx="1" cy="323553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16" name="Shape 3416"/>
          <p:cNvSpPr/>
          <p:nvPr/>
        </p:nvSpPr>
        <p:spPr>
          <a:xfrm>
            <a:off x="8324540" y="3753573"/>
            <a:ext cx="2640015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number of </a:t>
            </a:r>
            <a:endParaRPr>
              <a:solidFill>
                <a:srgbClr val="424242"/>
              </a:solidFill>
            </a:endParaRPr>
          </a:p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simulations</a:t>
            </a:r>
          </a:p>
        </p:txBody>
      </p:sp>
      <p:sp>
        <p:nvSpPr>
          <p:cNvPr id="3417" name="Shape 3417"/>
          <p:cNvSpPr/>
          <p:nvPr/>
        </p:nvSpPr>
        <p:spPr>
          <a:xfrm flipV="1">
            <a:off x="8837484" y="3279299"/>
            <a:ext cx="1" cy="323554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418" name="Lecture_2_slides (dragged) 36.pdf"/>
          <p:cNvPicPr>
            <a:picLocks noChangeAspect="1"/>
          </p:cNvPicPr>
          <p:nvPr/>
        </p:nvPicPr>
        <p:blipFill>
          <a:blip r:embed="rId3">
            <a:extLst/>
          </a:blip>
          <a:srcRect l="25681" t="68854" r="39039" b="11523"/>
          <a:stretch>
            <a:fillRect/>
          </a:stretch>
        </p:blipFill>
        <p:spPr>
          <a:xfrm>
            <a:off x="2634662" y="5246705"/>
            <a:ext cx="3584281" cy="1495182"/>
          </a:xfrm>
          <a:prstGeom prst="rect">
            <a:avLst/>
          </a:prstGeom>
          <a:ln w="12700">
            <a:miter lim="400000"/>
          </a:ln>
        </p:spPr>
      </p:pic>
      <p:sp>
        <p:nvSpPr>
          <p:cNvPr id="3419" name="Shape 3419"/>
          <p:cNvSpPr/>
          <p:nvPr/>
        </p:nvSpPr>
        <p:spPr>
          <a:xfrm>
            <a:off x="5555147" y="6407447"/>
            <a:ext cx="1270001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0" name="Shape 3420"/>
          <p:cNvSpPr/>
          <p:nvPr/>
        </p:nvSpPr>
        <p:spPr>
          <a:xfrm>
            <a:off x="3645545" y="5756243"/>
            <a:ext cx="2342187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1" name="Shape 3421"/>
          <p:cNvSpPr/>
          <p:nvPr/>
        </p:nvSpPr>
        <p:spPr>
          <a:xfrm>
            <a:off x="3777147" y="6407447"/>
            <a:ext cx="1131567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3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4" name="Shape 3424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5" name="Shape 3425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6" name="Shape 3426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7" name="Shape 3427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8" name="Shape 3428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9" name="Shape 3429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0" name="Shape 3430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1" name="Shape 3431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432" name="Shape 3432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433" name="Shape 3433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</a:t>
            </a:r>
          </a:p>
        </p:txBody>
      </p:sp>
      <p:pic>
        <p:nvPicPr>
          <p:cNvPr id="3434" name="Lecture_2_slides (dragged) 36.pdf"/>
          <p:cNvPicPr>
            <a:picLocks noChangeAspect="1"/>
          </p:cNvPicPr>
          <p:nvPr/>
        </p:nvPicPr>
        <p:blipFill>
          <a:blip r:embed="rId3">
            <a:extLst/>
          </a:blip>
          <a:srcRect l="25681" t="68854" r="39039" b="11523"/>
          <a:stretch>
            <a:fillRect/>
          </a:stretch>
        </p:blipFill>
        <p:spPr>
          <a:xfrm>
            <a:off x="2634662" y="5246705"/>
            <a:ext cx="3584281" cy="1495182"/>
          </a:xfrm>
          <a:prstGeom prst="rect">
            <a:avLst/>
          </a:prstGeom>
          <a:ln w="12700">
            <a:miter lim="400000"/>
          </a:ln>
        </p:spPr>
      </p:pic>
      <p:sp>
        <p:nvSpPr>
          <p:cNvPr id="3435" name="Shape 3435"/>
          <p:cNvSpPr/>
          <p:nvPr/>
        </p:nvSpPr>
        <p:spPr>
          <a:xfrm>
            <a:off x="5555147" y="6407447"/>
            <a:ext cx="1270001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6" name="Shape 3436"/>
          <p:cNvSpPr/>
          <p:nvPr/>
        </p:nvSpPr>
        <p:spPr>
          <a:xfrm>
            <a:off x="3645545" y="5756243"/>
            <a:ext cx="2342187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7" name="Shape 3437"/>
          <p:cNvSpPr/>
          <p:nvPr/>
        </p:nvSpPr>
        <p:spPr>
          <a:xfrm>
            <a:off x="4395994" y="6407447"/>
            <a:ext cx="512720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438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262" t="24337" r="23352" b="48213"/>
          <a:stretch>
            <a:fillRect/>
          </a:stretch>
        </p:blipFill>
        <p:spPr>
          <a:xfrm>
            <a:off x="7164071" y="1854525"/>
            <a:ext cx="648754" cy="2091573"/>
          </a:xfrm>
          <a:prstGeom prst="rect">
            <a:avLst/>
          </a:prstGeom>
          <a:ln w="12700">
            <a:miter lim="400000"/>
          </a:ln>
        </p:spPr>
      </p:pic>
      <p:sp>
        <p:nvSpPr>
          <p:cNvPr id="3439" name="Shape 3439"/>
          <p:cNvSpPr/>
          <p:nvPr/>
        </p:nvSpPr>
        <p:spPr>
          <a:xfrm>
            <a:off x="8036879" y="1948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14</a:t>
            </a:r>
          </a:p>
        </p:txBody>
      </p:sp>
      <p:sp>
        <p:nvSpPr>
          <p:cNvPr id="3440" name="Shape 3440"/>
          <p:cNvSpPr/>
          <p:nvPr/>
        </p:nvSpPr>
        <p:spPr>
          <a:xfrm>
            <a:off x="1465747" y="6756400"/>
            <a:ext cx="857968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repeat this process for the other end states…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2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3" name="Shape 3443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4" name="Shape 3444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5" name="Shape 3445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6" name="Shape 3446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7" name="Shape 3447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8" name="Shape 3448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9" name="Shape 3449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50" name="Shape 3450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451" name="Shape 3451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452" name="Shape 3452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</a:t>
            </a:r>
          </a:p>
        </p:txBody>
      </p:sp>
      <p:pic>
        <p:nvPicPr>
          <p:cNvPr id="3453" name="Lecture_2_slides (dragged) 36.pdf"/>
          <p:cNvPicPr>
            <a:picLocks noChangeAspect="1"/>
          </p:cNvPicPr>
          <p:nvPr/>
        </p:nvPicPr>
        <p:blipFill>
          <a:blip r:embed="rId3">
            <a:extLst/>
          </a:blip>
          <a:srcRect l="25681" t="68854" r="39039" b="11523"/>
          <a:stretch>
            <a:fillRect/>
          </a:stretch>
        </p:blipFill>
        <p:spPr>
          <a:xfrm>
            <a:off x="2634662" y="5246705"/>
            <a:ext cx="3584281" cy="1495182"/>
          </a:xfrm>
          <a:prstGeom prst="rect">
            <a:avLst/>
          </a:prstGeom>
          <a:ln w="12700">
            <a:miter lim="400000"/>
          </a:ln>
        </p:spPr>
      </p:pic>
      <p:sp>
        <p:nvSpPr>
          <p:cNvPr id="3454" name="Shape 3454"/>
          <p:cNvSpPr/>
          <p:nvPr/>
        </p:nvSpPr>
        <p:spPr>
          <a:xfrm>
            <a:off x="5555147" y="6407447"/>
            <a:ext cx="1270001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55" name="Shape 3455"/>
          <p:cNvSpPr/>
          <p:nvPr/>
        </p:nvSpPr>
        <p:spPr>
          <a:xfrm>
            <a:off x="3645545" y="5756243"/>
            <a:ext cx="2342187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456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262" t="24337" r="23352" b="48213"/>
          <a:stretch>
            <a:fillRect/>
          </a:stretch>
        </p:blipFill>
        <p:spPr>
          <a:xfrm>
            <a:off x="7164071" y="1854525"/>
            <a:ext cx="648754" cy="2091573"/>
          </a:xfrm>
          <a:prstGeom prst="rect">
            <a:avLst/>
          </a:prstGeom>
          <a:ln w="12700">
            <a:miter lim="400000"/>
          </a:ln>
        </p:spPr>
      </p:pic>
      <p:sp>
        <p:nvSpPr>
          <p:cNvPr id="3457" name="Shape 3457"/>
          <p:cNvSpPr/>
          <p:nvPr/>
        </p:nvSpPr>
        <p:spPr>
          <a:xfrm>
            <a:off x="8036879" y="1948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14</a:t>
            </a:r>
          </a:p>
        </p:txBody>
      </p:sp>
      <p:sp>
        <p:nvSpPr>
          <p:cNvPr id="3458" name="Shape 3458"/>
          <p:cNvSpPr/>
          <p:nvPr/>
        </p:nvSpPr>
        <p:spPr>
          <a:xfrm>
            <a:off x="8036879" y="24313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FFFFFF"/>
                </a:solidFill>
              </a:rPr>
              <a:t>0</a:t>
            </a:r>
            <a:r>
              <a:t>9</a:t>
            </a:r>
          </a:p>
        </p:txBody>
      </p:sp>
      <p:sp>
        <p:nvSpPr>
          <p:cNvPr id="3459" name="Shape 3459"/>
          <p:cNvSpPr/>
          <p:nvPr/>
        </p:nvSpPr>
        <p:spPr>
          <a:xfrm>
            <a:off x="1465747" y="6756400"/>
            <a:ext cx="857968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repeat this process for the other end states…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03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1" name="Group 411"/>
          <p:cNvGrpSpPr/>
          <p:nvPr/>
        </p:nvGrpSpPr>
        <p:grpSpPr>
          <a:xfrm>
            <a:off x="2964770" y="2888570"/>
            <a:ext cx="3044904" cy="1600583"/>
            <a:chOff x="0" y="0"/>
            <a:chExt cx="3044902" cy="1600581"/>
          </a:xfrm>
        </p:grpSpPr>
        <p:grpSp>
          <p:nvGrpSpPr>
            <p:cNvPr id="408" name="Group 408"/>
            <p:cNvGrpSpPr/>
            <p:nvPr/>
          </p:nvGrpSpPr>
          <p:grpSpPr>
            <a:xfrm>
              <a:off x="0" y="0"/>
              <a:ext cx="3044903" cy="1333882"/>
              <a:chOff x="0" y="0"/>
              <a:chExt cx="3044902" cy="1333881"/>
            </a:xfrm>
          </p:grpSpPr>
          <p:sp>
            <p:nvSpPr>
              <p:cNvPr id="405" name="Shape 405"/>
              <p:cNvSpPr/>
              <p:nvPr/>
            </p:nvSpPr>
            <p:spPr>
              <a:xfrm>
                <a:off x="0" y="0"/>
                <a:ext cx="1079106" cy="1079106"/>
              </a:xfrm>
              <a:prstGeom prst="line">
                <a:avLst/>
              </a:prstGeom>
              <a:solidFill>
                <a:srgbClr val="FF9300"/>
              </a:solidFill>
              <a:ln w="25400" cap="flat">
                <a:solidFill>
                  <a:srgbClr val="FF9300"/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50800" dir="2700000">
                  <a:srgbClr val="000000">
                    <a:alpha val="3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06" name="Shape 406"/>
              <p:cNvSpPr/>
              <p:nvPr/>
            </p:nvSpPr>
            <p:spPr>
              <a:xfrm flipH="1">
                <a:off x="2381929" y="415089"/>
                <a:ext cx="662974" cy="664017"/>
              </a:xfrm>
              <a:prstGeom prst="line">
                <a:avLst/>
              </a:prstGeom>
              <a:solidFill>
                <a:srgbClr val="FF9300"/>
              </a:solidFill>
              <a:ln w="25400" cap="flat">
                <a:solidFill>
                  <a:srgbClr val="FF9300"/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50800" dir="2700000">
                  <a:srgbClr val="000000">
                    <a:alpha val="3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07" name="Shape 407"/>
              <p:cNvSpPr/>
              <p:nvPr/>
            </p:nvSpPr>
            <p:spPr>
              <a:xfrm>
                <a:off x="1124629" y="1010329"/>
                <a:ext cx="1346201" cy="323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lnSpc>
                    <a:spcPts val="1900"/>
                  </a:lnSpc>
                  <a:tabLst>
                    <a:tab pos="838200" algn="l"/>
                  </a:tabLst>
                  <a:defRPr sz="1600">
                    <a:solidFill>
                      <a:srgbClr val="42424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424242"/>
                    </a:solidFill>
                  </a:rPr>
                  <a:t>node/vertex</a:t>
                </a:r>
              </a:p>
            </p:txBody>
          </p:sp>
        </p:grpSp>
        <p:sp>
          <p:nvSpPr>
            <p:cNvPr id="409" name="Shape 409"/>
            <p:cNvSpPr/>
            <p:nvPr/>
          </p:nvSpPr>
          <p:spPr>
            <a:xfrm>
              <a:off x="1289729" y="756329"/>
              <a:ext cx="1346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ts val="1900"/>
                </a:lnSpc>
                <a:tabLst>
                  <a:tab pos="838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424242"/>
                  </a:solidFill>
                </a:rPr>
                <a:t>internal</a:t>
              </a:r>
            </a:p>
          </p:txBody>
        </p:sp>
        <p:sp>
          <p:nvSpPr>
            <p:cNvPr id="410" name="Shape 410"/>
            <p:cNvSpPr/>
            <p:nvPr/>
          </p:nvSpPr>
          <p:spPr>
            <a:xfrm>
              <a:off x="1289729" y="1277029"/>
              <a:ext cx="1346201" cy="32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ts val="1900"/>
                </a:lnSpc>
                <a:tabLst>
                  <a:tab pos="838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424242"/>
                  </a:solidFill>
                </a:rPr>
                <a:t>(MRCA)</a:t>
              </a:r>
            </a:p>
          </p:txBody>
        </p:sp>
      </p:grpSp>
      <p:sp>
        <p:nvSpPr>
          <p:cNvPr id="412" name="Shape 412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413" name="Shape 413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414" name="Shape 414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415" name="Shape 415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Types of trees and their anatomy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62" name="Shape 3462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3" name="Shape 3463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4" name="Shape 3464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5" name="Shape 3465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6" name="Shape 3466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7" name="Shape 3467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8" name="Shape 3468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9" name="Shape 3469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470" name="Shape 3470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471" name="Shape 3471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</a:t>
            </a:r>
          </a:p>
        </p:txBody>
      </p:sp>
      <p:pic>
        <p:nvPicPr>
          <p:cNvPr id="3472" name="Lecture_2_slides (dragged) 36.pdf"/>
          <p:cNvPicPr>
            <a:picLocks noChangeAspect="1"/>
          </p:cNvPicPr>
          <p:nvPr/>
        </p:nvPicPr>
        <p:blipFill>
          <a:blip r:embed="rId3">
            <a:extLst/>
          </a:blip>
          <a:srcRect l="25681" t="68854" r="39039" b="11523"/>
          <a:stretch>
            <a:fillRect/>
          </a:stretch>
        </p:blipFill>
        <p:spPr>
          <a:xfrm>
            <a:off x="2634662" y="5246705"/>
            <a:ext cx="3584281" cy="1495182"/>
          </a:xfrm>
          <a:prstGeom prst="rect">
            <a:avLst/>
          </a:prstGeom>
          <a:ln w="12700">
            <a:miter lim="400000"/>
          </a:ln>
        </p:spPr>
      </p:pic>
      <p:sp>
        <p:nvSpPr>
          <p:cNvPr id="3473" name="Shape 3473"/>
          <p:cNvSpPr/>
          <p:nvPr/>
        </p:nvSpPr>
        <p:spPr>
          <a:xfrm>
            <a:off x="3645545" y="5756243"/>
            <a:ext cx="2342187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474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262" t="24337" r="23352" b="48213"/>
          <a:stretch>
            <a:fillRect/>
          </a:stretch>
        </p:blipFill>
        <p:spPr>
          <a:xfrm>
            <a:off x="7164071" y="1854525"/>
            <a:ext cx="648754" cy="2091573"/>
          </a:xfrm>
          <a:prstGeom prst="rect">
            <a:avLst/>
          </a:prstGeom>
          <a:ln w="12700">
            <a:miter lim="400000"/>
          </a:ln>
        </p:spPr>
      </p:pic>
      <p:sp>
        <p:nvSpPr>
          <p:cNvPr id="3475" name="Shape 3475"/>
          <p:cNvSpPr/>
          <p:nvPr/>
        </p:nvSpPr>
        <p:spPr>
          <a:xfrm>
            <a:off x="8036879" y="1948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14</a:t>
            </a:r>
          </a:p>
        </p:txBody>
      </p:sp>
      <p:sp>
        <p:nvSpPr>
          <p:cNvPr id="3476" name="Shape 3476"/>
          <p:cNvSpPr/>
          <p:nvPr/>
        </p:nvSpPr>
        <p:spPr>
          <a:xfrm>
            <a:off x="8036879" y="24313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FFFFFF"/>
                </a:solidFill>
              </a:rPr>
              <a:t>0</a:t>
            </a:r>
            <a:r>
              <a:t>9</a:t>
            </a:r>
          </a:p>
        </p:txBody>
      </p:sp>
      <p:sp>
        <p:nvSpPr>
          <p:cNvPr id="3477" name="Shape 3477"/>
          <p:cNvSpPr/>
          <p:nvPr/>
        </p:nvSpPr>
        <p:spPr>
          <a:xfrm>
            <a:off x="8036879" y="3472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54</a:t>
            </a:r>
          </a:p>
        </p:txBody>
      </p:sp>
      <p:sp>
        <p:nvSpPr>
          <p:cNvPr id="3478" name="Shape 3478"/>
          <p:cNvSpPr/>
          <p:nvPr/>
        </p:nvSpPr>
        <p:spPr>
          <a:xfrm>
            <a:off x="1465747" y="6756400"/>
            <a:ext cx="857968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can repeat this process for the other end states…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0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81" name="Shape 3481"/>
          <p:cNvSpPr/>
          <p:nvPr/>
        </p:nvSpPr>
        <p:spPr>
          <a:xfrm>
            <a:off x="7077687" y="1768183"/>
            <a:ext cx="1561345" cy="302223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2" name="Shape 3482"/>
          <p:cNvSpPr/>
          <p:nvPr/>
        </p:nvSpPr>
        <p:spPr>
          <a:xfrm flipV="1">
            <a:off x="1880438" y="4122491"/>
            <a:ext cx="1" cy="640009"/>
          </a:xfrm>
          <a:prstGeom prst="line">
            <a:avLst/>
          </a:prstGeom>
          <a:ln w="3175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3" name="Shape 3483"/>
          <p:cNvSpPr/>
          <p:nvPr/>
        </p:nvSpPr>
        <p:spPr>
          <a:xfrm flipV="1">
            <a:off x="1880438" y="3753573"/>
            <a:ext cx="1" cy="376432"/>
          </a:xfrm>
          <a:prstGeom prst="line">
            <a:avLst/>
          </a:prstGeom>
          <a:ln w="3175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4" name="Shape 3484"/>
          <p:cNvSpPr/>
          <p:nvPr/>
        </p:nvSpPr>
        <p:spPr>
          <a:xfrm flipV="1">
            <a:off x="1880438" y="1797791"/>
            <a:ext cx="1" cy="1960736"/>
          </a:xfrm>
          <a:prstGeom prst="line">
            <a:avLst/>
          </a:prstGeom>
          <a:ln w="3175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5" name="Shape 3485"/>
          <p:cNvSpPr/>
          <p:nvPr/>
        </p:nvSpPr>
        <p:spPr>
          <a:xfrm>
            <a:off x="2617332" y="5194301"/>
            <a:ext cx="6740799" cy="207938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6" name="Shape 3486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7" name="Shape 3487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8" name="Shape 3488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Estimating transition probabilities using Monte Carlo simulation</a:t>
            </a:r>
          </a:p>
        </p:txBody>
      </p:sp>
      <p:sp>
        <p:nvSpPr>
          <p:cNvPr id="3489" name="Shape 3489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490" name="Shape 3490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23</a:t>
            </a:r>
          </a:p>
        </p:txBody>
      </p:sp>
      <p:pic>
        <p:nvPicPr>
          <p:cNvPr id="3491" name="Lecture_2_slides (dragged) 36.pdf"/>
          <p:cNvPicPr>
            <a:picLocks noChangeAspect="1"/>
          </p:cNvPicPr>
          <p:nvPr/>
        </p:nvPicPr>
        <p:blipFill>
          <a:blip r:embed="rId3">
            <a:extLst/>
          </a:blip>
          <a:srcRect l="25681" t="68854" r="39039" b="11523"/>
          <a:stretch>
            <a:fillRect/>
          </a:stretch>
        </p:blipFill>
        <p:spPr>
          <a:xfrm>
            <a:off x="2634662" y="5246705"/>
            <a:ext cx="3584281" cy="1495182"/>
          </a:xfrm>
          <a:prstGeom prst="rect">
            <a:avLst/>
          </a:prstGeom>
          <a:ln w="12700">
            <a:miter lim="400000"/>
          </a:ln>
        </p:spPr>
      </p:pic>
      <p:sp>
        <p:nvSpPr>
          <p:cNvPr id="3492" name="Shape 3492"/>
          <p:cNvSpPr/>
          <p:nvPr/>
        </p:nvSpPr>
        <p:spPr>
          <a:xfrm>
            <a:off x="3645545" y="5756243"/>
            <a:ext cx="2342187" cy="3235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493" name="Lecture_2_slides (dragged) 35.pdf"/>
          <p:cNvPicPr>
            <a:picLocks noChangeAspect="1"/>
          </p:cNvPicPr>
          <p:nvPr/>
        </p:nvPicPr>
        <p:blipFill>
          <a:blip r:embed="rId2">
            <a:extLst/>
          </a:blip>
          <a:srcRect l="70262" t="24337" r="23352" b="48213"/>
          <a:stretch>
            <a:fillRect/>
          </a:stretch>
        </p:blipFill>
        <p:spPr>
          <a:xfrm>
            <a:off x="7164071" y="1854525"/>
            <a:ext cx="648754" cy="2091573"/>
          </a:xfrm>
          <a:prstGeom prst="rect">
            <a:avLst/>
          </a:prstGeom>
          <a:ln w="12700">
            <a:miter lim="400000"/>
          </a:ln>
        </p:spPr>
      </p:pic>
      <p:sp>
        <p:nvSpPr>
          <p:cNvPr id="3494" name="Shape 3494"/>
          <p:cNvSpPr/>
          <p:nvPr/>
        </p:nvSpPr>
        <p:spPr>
          <a:xfrm>
            <a:off x="8036879" y="1948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14</a:t>
            </a:r>
          </a:p>
        </p:txBody>
      </p:sp>
      <p:sp>
        <p:nvSpPr>
          <p:cNvPr id="3495" name="Shape 3495"/>
          <p:cNvSpPr/>
          <p:nvPr/>
        </p:nvSpPr>
        <p:spPr>
          <a:xfrm>
            <a:off x="8036879" y="24313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FFFFFF"/>
                </a:solidFill>
              </a:rPr>
              <a:t>0</a:t>
            </a:r>
            <a:r>
              <a:t>9</a:t>
            </a:r>
          </a:p>
        </p:txBody>
      </p:sp>
      <p:sp>
        <p:nvSpPr>
          <p:cNvPr id="3496" name="Shape 3496"/>
          <p:cNvSpPr/>
          <p:nvPr/>
        </p:nvSpPr>
        <p:spPr>
          <a:xfrm>
            <a:off x="8036879" y="3472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54</a:t>
            </a:r>
          </a:p>
        </p:txBody>
      </p:sp>
      <p:sp>
        <p:nvSpPr>
          <p:cNvPr id="3497" name="Shape 3497"/>
          <p:cNvSpPr/>
          <p:nvPr/>
        </p:nvSpPr>
        <p:spPr>
          <a:xfrm>
            <a:off x="4204352" y="6370178"/>
            <a:ext cx="247800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+</a:t>
            </a:r>
          </a:p>
        </p:txBody>
      </p:sp>
      <p:sp>
        <p:nvSpPr>
          <p:cNvPr id="3498" name="Shape 3498"/>
          <p:cNvSpPr/>
          <p:nvPr/>
        </p:nvSpPr>
        <p:spPr>
          <a:xfrm>
            <a:off x="4839352" y="6370178"/>
            <a:ext cx="247800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+</a:t>
            </a:r>
          </a:p>
        </p:txBody>
      </p:sp>
      <p:sp>
        <p:nvSpPr>
          <p:cNvPr id="3499" name="Shape 3499"/>
          <p:cNvSpPr/>
          <p:nvPr/>
        </p:nvSpPr>
        <p:spPr>
          <a:xfrm>
            <a:off x="5423552" y="6370178"/>
            <a:ext cx="247800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+</a:t>
            </a:r>
          </a:p>
        </p:txBody>
      </p:sp>
      <p:sp>
        <p:nvSpPr>
          <p:cNvPr id="3500" name="Shape 3500"/>
          <p:cNvSpPr/>
          <p:nvPr/>
        </p:nvSpPr>
        <p:spPr>
          <a:xfrm>
            <a:off x="6058552" y="6370178"/>
            <a:ext cx="424323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= </a:t>
            </a:r>
            <a:r>
              <a:rPr sz="1600"/>
              <a:t>1</a:t>
            </a:r>
          </a:p>
        </p:txBody>
      </p:sp>
      <p:sp>
        <p:nvSpPr>
          <p:cNvPr id="3501" name="Shape 3501"/>
          <p:cNvSpPr/>
          <p:nvPr/>
        </p:nvSpPr>
        <p:spPr>
          <a:xfrm>
            <a:off x="1465747" y="6756400"/>
            <a:ext cx="8579688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Note that each row of the transition-probability matrix sums to 1</a:t>
            </a:r>
            <a:br/>
            <a:r>
              <a:t>    (</a:t>
            </a:r>
            <a:r>
              <a:rPr i="1"/>
              <a:t>c.f.</a:t>
            </a:r>
            <a:r>
              <a:t>, the Law of Total Probability).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3" name="Lecture_2_slides (dragged) 36.pdf"/>
          <p:cNvPicPr>
            <a:picLocks noChangeAspect="1"/>
          </p:cNvPicPr>
          <p:nvPr/>
        </p:nvPicPr>
        <p:blipFill>
          <a:blip r:embed="rId2">
            <a:extLst/>
          </a:blip>
          <a:srcRect l="0" t="0" r="21803" b="0"/>
          <a:stretch>
            <a:fillRect/>
          </a:stretch>
        </p:blipFill>
        <p:spPr>
          <a:xfrm>
            <a:off x="25400" y="0"/>
            <a:ext cx="7944802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4" name="Shape 3504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05" name="Shape 3505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06" name="Shape 3506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507" name="Shape 3507"/>
          <p:cNvSpPr/>
          <p:nvPr/>
        </p:nvSpPr>
        <p:spPr>
          <a:xfrm>
            <a:off x="1465747" y="6756400"/>
            <a:ext cx="8579688" cy="63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could perform new Monte Carlo simulations that start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to fill out the </a:t>
            </a:r>
            <a:br/>
            <a:r>
              <a:t>    corresponding row of the transition-probability matrix.</a:t>
            </a:r>
          </a:p>
        </p:txBody>
      </p:sp>
      <p:sp>
        <p:nvSpPr>
          <p:cNvPr id="3508" name="Shape 3508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26</a:t>
            </a:r>
          </a:p>
        </p:txBody>
      </p:sp>
      <p:sp>
        <p:nvSpPr>
          <p:cNvPr id="3509" name="Shape 3509"/>
          <p:cNvSpPr/>
          <p:nvPr/>
        </p:nvSpPr>
        <p:spPr>
          <a:xfrm>
            <a:off x="8036879" y="1948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44</a:t>
            </a:r>
          </a:p>
        </p:txBody>
      </p:sp>
      <p:sp>
        <p:nvSpPr>
          <p:cNvPr id="3510" name="Shape 3510"/>
          <p:cNvSpPr/>
          <p:nvPr/>
        </p:nvSpPr>
        <p:spPr>
          <a:xfrm>
            <a:off x="8036879" y="24313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t>15</a:t>
            </a:r>
          </a:p>
        </p:txBody>
      </p:sp>
      <p:sp>
        <p:nvSpPr>
          <p:cNvPr id="3511" name="Shape 3511"/>
          <p:cNvSpPr/>
          <p:nvPr/>
        </p:nvSpPr>
        <p:spPr>
          <a:xfrm>
            <a:off x="8036879" y="3472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15</a:t>
            </a:r>
          </a:p>
        </p:txBody>
      </p:sp>
      <p:sp>
        <p:nvSpPr>
          <p:cNvPr id="3512" name="Shape 3512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Realizations of 100 replicate simulations starting in state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4" name="Lecture_2_slides (dragged) 37.pdf"/>
          <p:cNvPicPr>
            <a:picLocks noChangeAspect="1"/>
          </p:cNvPicPr>
          <p:nvPr/>
        </p:nvPicPr>
        <p:blipFill>
          <a:blip r:embed="rId2">
            <a:extLst/>
          </a:blip>
          <a:srcRect l="0" t="0" r="21923" b="0"/>
          <a:stretch>
            <a:fillRect/>
          </a:stretch>
        </p:blipFill>
        <p:spPr>
          <a:xfrm>
            <a:off x="25400" y="0"/>
            <a:ext cx="793252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5" name="Shape 3515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16" name="Shape 3516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17" name="Shape 3517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518" name="Shape 3518"/>
          <p:cNvSpPr/>
          <p:nvPr/>
        </p:nvSpPr>
        <p:spPr>
          <a:xfrm>
            <a:off x="1465747" y="6756400"/>
            <a:ext cx="8579688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And then for simulations that start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t> …</a:t>
            </a:r>
          </a:p>
        </p:txBody>
      </p:sp>
      <p:sp>
        <p:nvSpPr>
          <p:cNvPr id="3519" name="Shape 3519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24</a:t>
            </a:r>
          </a:p>
        </p:txBody>
      </p:sp>
      <p:sp>
        <p:nvSpPr>
          <p:cNvPr id="3520" name="Shape 3520"/>
          <p:cNvSpPr/>
          <p:nvPr/>
        </p:nvSpPr>
        <p:spPr>
          <a:xfrm>
            <a:off x="8036879" y="1948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FFFFFF"/>
                </a:solidFill>
              </a:rPr>
              <a:t>0</a:t>
            </a:r>
            <a:r>
              <a:t>5</a:t>
            </a:r>
          </a:p>
        </p:txBody>
      </p:sp>
      <p:sp>
        <p:nvSpPr>
          <p:cNvPr id="3521" name="Shape 3521"/>
          <p:cNvSpPr/>
          <p:nvPr/>
        </p:nvSpPr>
        <p:spPr>
          <a:xfrm>
            <a:off x="8036879" y="24313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t>57</a:t>
            </a:r>
          </a:p>
        </p:txBody>
      </p:sp>
      <p:sp>
        <p:nvSpPr>
          <p:cNvPr id="3522" name="Shape 3522"/>
          <p:cNvSpPr/>
          <p:nvPr/>
        </p:nvSpPr>
        <p:spPr>
          <a:xfrm>
            <a:off x="8036879" y="3472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14</a:t>
            </a:r>
          </a:p>
        </p:txBody>
      </p:sp>
      <p:sp>
        <p:nvSpPr>
          <p:cNvPr id="3523" name="Shape 3523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Realizations of 100 replicate simulations starting in state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5" name="Lecture_2_slides (dragged) 38.pdf"/>
          <p:cNvPicPr>
            <a:picLocks noChangeAspect="1"/>
          </p:cNvPicPr>
          <p:nvPr/>
        </p:nvPicPr>
        <p:blipFill>
          <a:blip r:embed="rId2">
            <a:extLst/>
          </a:blip>
          <a:srcRect l="0" t="0" r="21477" b="0"/>
          <a:stretch>
            <a:fillRect/>
          </a:stretch>
        </p:blipFill>
        <p:spPr>
          <a:xfrm>
            <a:off x="25400" y="0"/>
            <a:ext cx="7977869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6" name="Shape 3526"/>
          <p:cNvSpPr/>
          <p:nvPr/>
        </p:nvSpPr>
        <p:spPr>
          <a:xfrm>
            <a:off x="510913" y="831865"/>
            <a:ext cx="8387532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27" name="Shape 3527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28" name="Shape 3528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529" name="Shape 3529"/>
          <p:cNvSpPr/>
          <p:nvPr/>
        </p:nvSpPr>
        <p:spPr>
          <a:xfrm>
            <a:off x="1465747" y="6756400"/>
            <a:ext cx="8579688" cy="36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2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And finally for simulations that start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t>.</a:t>
            </a:r>
          </a:p>
        </p:txBody>
      </p:sp>
      <p:sp>
        <p:nvSpPr>
          <p:cNvPr id="3530" name="Shape 3530"/>
          <p:cNvSpPr/>
          <p:nvPr/>
        </p:nvSpPr>
        <p:spPr>
          <a:xfrm>
            <a:off x="8036879" y="2964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80</a:t>
            </a:r>
          </a:p>
        </p:txBody>
      </p:sp>
      <p:sp>
        <p:nvSpPr>
          <p:cNvPr id="3531" name="Shape 3531"/>
          <p:cNvSpPr/>
          <p:nvPr/>
        </p:nvSpPr>
        <p:spPr>
          <a:xfrm>
            <a:off x="8036879" y="1948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12</a:t>
            </a:r>
          </a:p>
        </p:txBody>
      </p:sp>
      <p:sp>
        <p:nvSpPr>
          <p:cNvPr id="3532" name="Shape 3532"/>
          <p:cNvSpPr/>
          <p:nvPr/>
        </p:nvSpPr>
        <p:spPr>
          <a:xfrm>
            <a:off x="8036879" y="24313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FFFFFF"/>
                </a:solidFill>
              </a:rPr>
              <a:t>0</a:t>
            </a:r>
            <a:r>
              <a:t>7</a:t>
            </a:r>
          </a:p>
        </p:txBody>
      </p:sp>
      <p:sp>
        <p:nvSpPr>
          <p:cNvPr id="3533" name="Shape 3533"/>
          <p:cNvSpPr/>
          <p:nvPr/>
        </p:nvSpPr>
        <p:spPr>
          <a:xfrm>
            <a:off x="8036879" y="3472714"/>
            <a:ext cx="36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indent="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FFFFFF"/>
                </a:solidFill>
              </a:rPr>
              <a:t>0</a:t>
            </a:r>
            <a:r>
              <a:t>1</a:t>
            </a:r>
          </a:p>
        </p:txBody>
      </p:sp>
      <p:sp>
        <p:nvSpPr>
          <p:cNvPr id="3534" name="Shape 3534"/>
          <p:cNvSpPr/>
          <p:nvPr/>
        </p:nvSpPr>
        <p:spPr>
          <a:xfrm>
            <a:off x="6518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Realizations of 100 replicate simulations starting in state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6" name="Lecture_2_slides (dragged) 3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7" name="Shape 3537"/>
          <p:cNvSpPr/>
          <p:nvPr/>
        </p:nvSpPr>
        <p:spPr>
          <a:xfrm>
            <a:off x="381000" y="3987800"/>
            <a:ext cx="9639300" cy="4013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38" name="Shape 3538"/>
          <p:cNvSpPr/>
          <p:nvPr/>
        </p:nvSpPr>
        <p:spPr>
          <a:xfrm>
            <a:off x="510913" y="831865"/>
            <a:ext cx="9138174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39" name="Shape 3539"/>
          <p:cNvSpPr/>
          <p:nvPr/>
        </p:nvSpPr>
        <p:spPr>
          <a:xfrm>
            <a:off x="651854" y="1143000"/>
            <a:ext cx="8907092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Accuracy of Monte Carlo approximation depends on the number of replicates</a:t>
            </a:r>
          </a:p>
        </p:txBody>
      </p:sp>
      <p:sp>
        <p:nvSpPr>
          <p:cNvPr id="3540" name="Shape 3540"/>
          <p:cNvSpPr/>
          <p:nvPr/>
        </p:nvSpPr>
        <p:spPr>
          <a:xfrm>
            <a:off x="757080" y="1950552"/>
            <a:ext cx="1646226" cy="56570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1" name="Shape 3541"/>
          <p:cNvSpPr/>
          <p:nvPr/>
        </p:nvSpPr>
        <p:spPr>
          <a:xfrm>
            <a:off x="854332" y="2052993"/>
            <a:ext cx="153758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100 replicates</a:t>
            </a:r>
          </a:p>
        </p:txBody>
      </p:sp>
      <p:sp>
        <p:nvSpPr>
          <p:cNvPr id="3542" name="Shape 3542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3" name="Shape 3543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5" name="Lecture_2_slides (dragged) 3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6" name="Shape 3546"/>
          <p:cNvSpPr/>
          <p:nvPr/>
        </p:nvSpPr>
        <p:spPr>
          <a:xfrm>
            <a:off x="510913" y="831865"/>
            <a:ext cx="9138174" cy="84199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7" name="Shape 3547"/>
          <p:cNvSpPr/>
          <p:nvPr/>
        </p:nvSpPr>
        <p:spPr>
          <a:xfrm>
            <a:off x="757080" y="1950552"/>
            <a:ext cx="1646226" cy="56570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8" name="Shape 3548"/>
          <p:cNvSpPr/>
          <p:nvPr/>
        </p:nvSpPr>
        <p:spPr>
          <a:xfrm>
            <a:off x="757080" y="4236552"/>
            <a:ext cx="2240826" cy="56570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9" name="Shape 3549"/>
          <p:cNvSpPr/>
          <p:nvPr/>
        </p:nvSpPr>
        <p:spPr>
          <a:xfrm>
            <a:off x="854332" y="4338993"/>
            <a:ext cx="1982503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100,000 replicates</a:t>
            </a:r>
          </a:p>
        </p:txBody>
      </p:sp>
      <p:sp>
        <p:nvSpPr>
          <p:cNvPr id="3550" name="Shape 3550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1" name="Shape 3551"/>
          <p:cNvSpPr/>
          <p:nvPr/>
        </p:nvSpPr>
        <p:spPr>
          <a:xfrm>
            <a:off x="651854" y="1143000"/>
            <a:ext cx="8907092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Accuracy of Monte Carlo approximation depends on the number of replicates</a:t>
            </a:r>
          </a:p>
        </p:txBody>
      </p:sp>
      <p:sp>
        <p:nvSpPr>
          <p:cNvPr id="3552" name="Shape 3552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553" name="Shape 3553"/>
          <p:cNvSpPr/>
          <p:nvPr/>
        </p:nvSpPr>
        <p:spPr>
          <a:xfrm>
            <a:off x="854332" y="2052993"/>
            <a:ext cx="153758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100 replicates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5" name="Lecture_2_slides (dragged) 4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6" name="Shape 3556"/>
          <p:cNvSpPr/>
          <p:nvPr/>
        </p:nvSpPr>
        <p:spPr>
          <a:xfrm>
            <a:off x="381000" y="2362200"/>
            <a:ext cx="9639300" cy="563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7" name="Shape 3557"/>
          <p:cNvSpPr/>
          <p:nvPr/>
        </p:nvSpPr>
        <p:spPr>
          <a:xfrm>
            <a:off x="510913" y="831865"/>
            <a:ext cx="9138174" cy="190982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8" name="Shape 3558"/>
          <p:cNvSpPr/>
          <p:nvPr/>
        </p:nvSpPr>
        <p:spPr>
          <a:xfrm>
            <a:off x="651854" y="1143000"/>
            <a:ext cx="8907092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Exact solutions for the transition probabilities: matrix exponentiation</a:t>
            </a:r>
          </a:p>
        </p:txBody>
      </p:sp>
      <p:sp>
        <p:nvSpPr>
          <p:cNvPr id="3559" name="Shape 3559"/>
          <p:cNvSpPr/>
          <p:nvPr/>
        </p:nvSpPr>
        <p:spPr>
          <a:xfrm>
            <a:off x="990600" y="15621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Monte Carlo simulation is computationally expensive and unnecessary, as the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transition probabilities can be solved 'exactly' </a:t>
            </a:r>
          </a:p>
        </p:txBody>
      </p:sp>
      <p:sp>
        <p:nvSpPr>
          <p:cNvPr id="3560" name="Shape 3560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1" name="Shape 3561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" name="Lecture_2_slides (dragged) 4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64" name="Shape 3564"/>
          <p:cNvSpPr/>
          <p:nvPr/>
        </p:nvSpPr>
        <p:spPr>
          <a:xfrm>
            <a:off x="381000" y="2362200"/>
            <a:ext cx="9639300" cy="563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5" name="Shape 3565"/>
          <p:cNvSpPr/>
          <p:nvPr/>
        </p:nvSpPr>
        <p:spPr>
          <a:xfrm>
            <a:off x="510913" y="831865"/>
            <a:ext cx="9138174" cy="190982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6" name="Shape 3566"/>
          <p:cNvSpPr/>
          <p:nvPr/>
        </p:nvSpPr>
        <p:spPr>
          <a:xfrm>
            <a:off x="990600" y="2171700"/>
            <a:ext cx="8420100" cy="71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transition probability matrix, </a:t>
            </a:r>
            <a:r>
              <a:rPr b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can be solved by exponentiating the product of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 the instantaneous-rate matrix, </a:t>
            </a:r>
            <a:r>
              <a:rPr b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Q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and the branch length, </a:t>
            </a:r>
            <a:r>
              <a:rPr i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424242"/>
                </a:solidFill>
              </a:rPr>
              <a:t>: 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="1" baseline="31999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v</a:t>
            </a:r>
          </a:p>
        </p:txBody>
      </p:sp>
      <p:sp>
        <p:nvSpPr>
          <p:cNvPr id="3567" name="Shape 3567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8" name="Shape 3568"/>
          <p:cNvSpPr/>
          <p:nvPr/>
        </p:nvSpPr>
        <p:spPr>
          <a:xfrm>
            <a:off x="651854" y="1143000"/>
            <a:ext cx="8907092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Exact solutions for the transition probabilities: matrix exponentiation</a:t>
            </a:r>
          </a:p>
        </p:txBody>
      </p:sp>
      <p:sp>
        <p:nvSpPr>
          <p:cNvPr id="3569" name="Shape 3569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570" name="Shape 3570"/>
          <p:cNvSpPr/>
          <p:nvPr/>
        </p:nvSpPr>
        <p:spPr>
          <a:xfrm>
            <a:off x="990600" y="15621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Monte Carlo simulation is computationally expensive and unnecessary, as the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transition probabilities can be solved 'exactly'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Lecture_2_slides (dragged) 4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3" name="Shape 3573"/>
          <p:cNvSpPr/>
          <p:nvPr/>
        </p:nvSpPr>
        <p:spPr>
          <a:xfrm>
            <a:off x="381000" y="2362200"/>
            <a:ext cx="9639300" cy="563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4" name="Shape 3574"/>
          <p:cNvSpPr/>
          <p:nvPr/>
        </p:nvSpPr>
        <p:spPr>
          <a:xfrm>
            <a:off x="510913" y="831865"/>
            <a:ext cx="9138174" cy="190982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57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8700" y="3608312"/>
            <a:ext cx="580390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576" name="Shape 3576"/>
          <p:cNvSpPr/>
          <p:nvPr/>
        </p:nvSpPr>
        <p:spPr>
          <a:xfrm>
            <a:off x="990600" y="2870200"/>
            <a:ext cx="82296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 exact solution for the transition probability matrix for our instantaneous-rate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matrix and branch length (0.5) is:</a:t>
            </a:r>
          </a:p>
        </p:txBody>
      </p:sp>
      <p:sp>
        <p:nvSpPr>
          <p:cNvPr id="3577" name="Shape 3577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8" name="Shape 3578"/>
          <p:cNvSpPr/>
          <p:nvPr/>
        </p:nvSpPr>
        <p:spPr>
          <a:xfrm>
            <a:off x="651854" y="1143000"/>
            <a:ext cx="8907092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Exact solutions for the transition probabilities: matrix exponentiation</a:t>
            </a:r>
          </a:p>
        </p:txBody>
      </p:sp>
      <p:sp>
        <p:nvSpPr>
          <p:cNvPr id="3579" name="Shape 3579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580" name="Shape 3580"/>
          <p:cNvSpPr/>
          <p:nvPr/>
        </p:nvSpPr>
        <p:spPr>
          <a:xfrm>
            <a:off x="990600" y="2171700"/>
            <a:ext cx="8420100" cy="71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transition probability matrix, </a:t>
            </a:r>
            <a:r>
              <a:rPr b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can be solved by exponentiating the product of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 the instantaneous-rate matrix, </a:t>
            </a:r>
            <a:r>
              <a:rPr b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Q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and the branch length, </a:t>
            </a:r>
            <a:r>
              <a:rPr i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424242"/>
                </a:solidFill>
              </a:rPr>
              <a:t>: 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="1" baseline="31999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v</a:t>
            </a:r>
          </a:p>
        </p:txBody>
      </p:sp>
      <p:sp>
        <p:nvSpPr>
          <p:cNvPr id="3581" name="Shape 3581"/>
          <p:cNvSpPr/>
          <p:nvPr/>
        </p:nvSpPr>
        <p:spPr>
          <a:xfrm>
            <a:off x="990600" y="15621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Monte Carlo simulation is computationally expensive and unnecessary, as the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transition probabilities can be solved 'exactly'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18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3073400" y="28194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424" name="Group 424"/>
          <p:cNvGrpSpPr/>
          <p:nvPr/>
        </p:nvGrpSpPr>
        <p:grpSpPr>
          <a:xfrm>
            <a:off x="3140816" y="2912216"/>
            <a:ext cx="3667870" cy="1449937"/>
            <a:chOff x="0" y="0"/>
            <a:chExt cx="3667868" cy="1449936"/>
          </a:xfrm>
        </p:grpSpPr>
        <p:sp>
          <p:nvSpPr>
            <p:cNvPr id="421" name="Shape 421"/>
            <p:cNvSpPr/>
            <p:nvPr/>
          </p:nvSpPr>
          <p:spPr>
            <a:xfrm>
              <a:off x="0" y="0"/>
              <a:ext cx="1322160" cy="1322160"/>
            </a:xfrm>
            <a:prstGeom prst="line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2" name="Shape 422"/>
            <p:cNvSpPr/>
            <p:nvPr/>
          </p:nvSpPr>
          <p:spPr>
            <a:xfrm flipH="1">
              <a:off x="3234584" y="888875"/>
              <a:ext cx="433285" cy="433285"/>
            </a:xfrm>
            <a:prstGeom prst="line">
              <a:avLst/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3" name="Shape 423"/>
            <p:cNvSpPr/>
            <p:nvPr/>
          </p:nvSpPr>
          <p:spPr>
            <a:xfrm>
              <a:off x="1393083" y="1126383"/>
              <a:ext cx="1752601" cy="323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ts val="1900"/>
                </a:lnSpc>
                <a:tabLst>
                  <a:tab pos="838200" algn="l"/>
                </a:tabLst>
                <a:defRPr sz="16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424242"/>
                  </a:solidFill>
                </a:rPr>
                <a:t>(virtual) root node</a:t>
              </a:r>
            </a:p>
          </p:txBody>
        </p:sp>
      </p:grpSp>
      <p:sp>
        <p:nvSpPr>
          <p:cNvPr id="425" name="Shape 425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6" name="Shape 426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427" name="Shape 427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428" name="Shape 428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429" name="Shape 429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Types of trees and their anatomy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3" name="Lecture_2_slides (dragged) 4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84" name="Shape 3584"/>
          <p:cNvSpPr/>
          <p:nvPr/>
        </p:nvSpPr>
        <p:spPr>
          <a:xfrm>
            <a:off x="381000" y="2362200"/>
            <a:ext cx="9639300" cy="563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85" name="Shape 3585"/>
          <p:cNvSpPr/>
          <p:nvPr/>
        </p:nvSpPr>
        <p:spPr>
          <a:xfrm>
            <a:off x="510913" y="831865"/>
            <a:ext cx="9138174" cy="190982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58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8700" y="3608312"/>
            <a:ext cx="580390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7" name="Shape 3587"/>
          <p:cNvSpPr/>
          <p:nvPr/>
        </p:nvSpPr>
        <p:spPr>
          <a:xfrm>
            <a:off x="990600" y="4902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Compare with approximate solution (based on 100,000 replicates)</a:t>
            </a:r>
          </a:p>
        </p:txBody>
      </p:sp>
      <p:pic>
        <p:nvPicPr>
          <p:cNvPr id="358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4307" y="5332487"/>
            <a:ext cx="4711701" cy="158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9" name="Shape 3589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90" name="Shape 3590"/>
          <p:cNvSpPr/>
          <p:nvPr/>
        </p:nvSpPr>
        <p:spPr>
          <a:xfrm>
            <a:off x="651854" y="1143000"/>
            <a:ext cx="8907092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Exact solutions for the transition probabilities: matrix exponentiation</a:t>
            </a:r>
          </a:p>
        </p:txBody>
      </p:sp>
      <p:sp>
        <p:nvSpPr>
          <p:cNvPr id="3591" name="Shape 3591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592" name="Shape 3592"/>
          <p:cNvSpPr/>
          <p:nvPr/>
        </p:nvSpPr>
        <p:spPr>
          <a:xfrm>
            <a:off x="990600" y="2870200"/>
            <a:ext cx="82296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 exact solution for the transition probability matrix for our instantaneous-rate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matrix and branch length (0.5) is:</a:t>
            </a:r>
          </a:p>
        </p:txBody>
      </p:sp>
      <p:sp>
        <p:nvSpPr>
          <p:cNvPr id="3593" name="Shape 3593"/>
          <p:cNvSpPr/>
          <p:nvPr/>
        </p:nvSpPr>
        <p:spPr>
          <a:xfrm>
            <a:off x="990600" y="2171700"/>
            <a:ext cx="8420100" cy="71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transition probability matrix, </a:t>
            </a:r>
            <a:r>
              <a:rPr b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can be solved by exponentiating the product of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 the instantaneous-rate matrix, </a:t>
            </a:r>
            <a:r>
              <a:rPr b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Q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and the branch length, </a:t>
            </a:r>
            <a:r>
              <a:rPr i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424242"/>
                </a:solidFill>
              </a:rPr>
              <a:t>: 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="1" baseline="31999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v</a:t>
            </a:r>
          </a:p>
        </p:txBody>
      </p:sp>
      <p:sp>
        <p:nvSpPr>
          <p:cNvPr id="3594" name="Shape 3594"/>
          <p:cNvSpPr/>
          <p:nvPr/>
        </p:nvSpPr>
        <p:spPr>
          <a:xfrm>
            <a:off x="990600" y="15621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Monte Carlo simulation is computationally expensive and unnecessary, as the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transition probabilities can be solved 'exactly'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Shape 3596"/>
          <p:cNvSpPr/>
          <p:nvPr/>
        </p:nvSpPr>
        <p:spPr>
          <a:xfrm>
            <a:off x="664554" y="1130300"/>
            <a:ext cx="8001001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By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exact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t> I mean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approximate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</a:p>
        </p:txBody>
      </p:sp>
      <p:sp>
        <p:nvSpPr>
          <p:cNvPr id="3597" name="Shape 3597"/>
          <p:cNvSpPr/>
          <p:nvPr/>
        </p:nvSpPr>
        <p:spPr>
          <a:xfrm>
            <a:off x="893154" y="1727200"/>
            <a:ext cx="7239001" cy="698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The matrix of transition probabilities,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solidFill>
                  <a:srgbClr val="424242"/>
                </a:solidFill>
              </a:rPr>
              <a:t>, is obtained from the solution of the matrix of differential equations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P’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solidFill>
                  <a:srgbClr val="424242"/>
                </a:solidFill>
              </a:rPr>
              <a:t> as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598" name="Shape 3598"/>
          <p:cNvSpPr/>
          <p:nvPr/>
        </p:nvSpPr>
        <p:spPr>
          <a:xfrm>
            <a:off x="647700" y="177800"/>
            <a:ext cx="89281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Transition Probabilities of a Continuous Markov Chain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Shape 3600"/>
          <p:cNvSpPr/>
          <p:nvPr/>
        </p:nvSpPr>
        <p:spPr>
          <a:xfrm>
            <a:off x="664554" y="1130300"/>
            <a:ext cx="8001001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By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exact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t> I mean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approximate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</a:p>
        </p:txBody>
      </p:sp>
      <p:sp>
        <p:nvSpPr>
          <p:cNvPr id="3601" name="Shape 3601"/>
          <p:cNvSpPr/>
          <p:nvPr/>
        </p:nvSpPr>
        <p:spPr>
          <a:xfrm>
            <a:off x="893154" y="1727200"/>
            <a:ext cx="7239001" cy="698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The matrix of transition probabilities,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solidFill>
                  <a:srgbClr val="424242"/>
                </a:solidFill>
              </a:rPr>
              <a:t>, is obtained from the solution of the matrix of differential equations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P’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solidFill>
                  <a:srgbClr val="424242"/>
                </a:solidFill>
              </a:rPr>
              <a:t> as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602" name="Shape 3602"/>
          <p:cNvSpPr/>
          <p:nvPr/>
        </p:nvSpPr>
        <p:spPr>
          <a:xfrm>
            <a:off x="647700" y="177800"/>
            <a:ext cx="89281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Transition Probabilities of a Continuous Markov Chain</a:t>
            </a:r>
          </a:p>
        </p:txBody>
      </p:sp>
      <p:sp>
        <p:nvSpPr>
          <p:cNvPr id="3603" name="Shape 3603"/>
          <p:cNvSpPr/>
          <p:nvPr/>
        </p:nvSpPr>
        <p:spPr>
          <a:xfrm>
            <a:off x="889000" y="2616200"/>
            <a:ext cx="7239000" cy="609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 simple (but problematic) method for computing the matrix exponential is to use the definition of the matrix exponential as the convergent series</a:t>
            </a:r>
          </a:p>
        </p:txBody>
      </p:sp>
      <p:pic>
        <p:nvPicPr>
          <p:cNvPr id="360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700" y="3492500"/>
            <a:ext cx="2267639" cy="96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Shape 3606"/>
          <p:cNvSpPr/>
          <p:nvPr/>
        </p:nvSpPr>
        <p:spPr>
          <a:xfrm>
            <a:off x="664554" y="1130300"/>
            <a:ext cx="8001001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By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exact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t> I mean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approximate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</a:p>
        </p:txBody>
      </p:sp>
      <p:sp>
        <p:nvSpPr>
          <p:cNvPr id="3607" name="Shape 3607"/>
          <p:cNvSpPr/>
          <p:nvPr/>
        </p:nvSpPr>
        <p:spPr>
          <a:xfrm>
            <a:off x="893154" y="1727200"/>
            <a:ext cx="7239001" cy="698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The matrix of transition probabilities,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solidFill>
                  <a:srgbClr val="424242"/>
                </a:solidFill>
              </a:rPr>
              <a:t>, is obtained from the solution of the matrix of differential equations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P’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solidFill>
                  <a:srgbClr val="424242"/>
                </a:solidFill>
              </a:rPr>
              <a:t> as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608" name="Shape 3608"/>
          <p:cNvSpPr/>
          <p:nvPr/>
        </p:nvSpPr>
        <p:spPr>
          <a:xfrm>
            <a:off x="647700" y="177800"/>
            <a:ext cx="89281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Transition Probabilities of a Continuous Markov Chain</a:t>
            </a:r>
          </a:p>
        </p:txBody>
      </p:sp>
      <p:sp>
        <p:nvSpPr>
          <p:cNvPr id="3609" name="Shape 3609"/>
          <p:cNvSpPr/>
          <p:nvPr/>
        </p:nvSpPr>
        <p:spPr>
          <a:xfrm>
            <a:off x="889000" y="2616200"/>
            <a:ext cx="7239000" cy="609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 simple (but problematic) method for computing the matrix exponential is to use the definition of the matrix exponential as the convergent series</a:t>
            </a:r>
          </a:p>
        </p:txBody>
      </p:sp>
      <p:pic>
        <p:nvPicPr>
          <p:cNvPr id="361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700" y="3492500"/>
            <a:ext cx="2267639" cy="965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11" name="Shape 3611"/>
          <p:cNvSpPr/>
          <p:nvPr/>
        </p:nvSpPr>
        <p:spPr>
          <a:xfrm>
            <a:off x="889000" y="4521200"/>
            <a:ext cx="7239000" cy="355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Rounding error on the matrix power causes inaccurate numerical estimates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Shape 3613"/>
          <p:cNvSpPr/>
          <p:nvPr/>
        </p:nvSpPr>
        <p:spPr>
          <a:xfrm>
            <a:off x="664554" y="1130300"/>
            <a:ext cx="8001001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By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exact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t> I mean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approximate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</a:p>
        </p:txBody>
      </p:sp>
      <p:sp>
        <p:nvSpPr>
          <p:cNvPr id="3614" name="Shape 3614"/>
          <p:cNvSpPr/>
          <p:nvPr/>
        </p:nvSpPr>
        <p:spPr>
          <a:xfrm>
            <a:off x="893154" y="1727200"/>
            <a:ext cx="7239001" cy="698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The matrix of transition probabilities,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solidFill>
                  <a:srgbClr val="424242"/>
                </a:solidFill>
              </a:rPr>
              <a:t>, is obtained from the solution of the matrix of differential equations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P’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solidFill>
                  <a:srgbClr val="424242"/>
                </a:solidFill>
              </a:rPr>
              <a:t> as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615" name="Shape 3615"/>
          <p:cNvSpPr/>
          <p:nvPr/>
        </p:nvSpPr>
        <p:spPr>
          <a:xfrm>
            <a:off x="647700" y="177800"/>
            <a:ext cx="89281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Transition Probabilities of a Continuous Markov Chain</a:t>
            </a:r>
          </a:p>
        </p:txBody>
      </p:sp>
      <p:sp>
        <p:nvSpPr>
          <p:cNvPr id="3616" name="Shape 3616"/>
          <p:cNvSpPr/>
          <p:nvPr/>
        </p:nvSpPr>
        <p:spPr>
          <a:xfrm>
            <a:off x="889000" y="2616200"/>
            <a:ext cx="7239000" cy="609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 simple (but problematic) method for computing the matrix exponential is to use the definition of the matrix exponential as the convergent series</a:t>
            </a:r>
          </a:p>
        </p:txBody>
      </p:sp>
      <p:pic>
        <p:nvPicPr>
          <p:cNvPr id="361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700" y="3492500"/>
            <a:ext cx="2267639" cy="965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18" name="Shape 3618"/>
          <p:cNvSpPr/>
          <p:nvPr/>
        </p:nvSpPr>
        <p:spPr>
          <a:xfrm>
            <a:off x="889000" y="4521200"/>
            <a:ext cx="7239000" cy="355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Rounding error on the matrix power causes inaccurate numerical estimates</a:t>
            </a:r>
          </a:p>
        </p:txBody>
      </p:sp>
      <p:sp>
        <p:nvSpPr>
          <p:cNvPr id="3619" name="Shape 3619"/>
          <p:cNvSpPr/>
          <p:nvPr/>
        </p:nvSpPr>
        <p:spPr>
          <a:xfrm>
            <a:off x="889000" y="4902200"/>
            <a:ext cx="8001000" cy="355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A large (infinite) number of terms from the infinite series need to be calculated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Shape 3621"/>
          <p:cNvSpPr/>
          <p:nvPr/>
        </p:nvSpPr>
        <p:spPr>
          <a:xfrm>
            <a:off x="664554" y="1130300"/>
            <a:ext cx="8001001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By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exact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t> I mean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approximate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</a:p>
        </p:txBody>
      </p:sp>
      <p:sp>
        <p:nvSpPr>
          <p:cNvPr id="3622" name="Shape 3622"/>
          <p:cNvSpPr/>
          <p:nvPr/>
        </p:nvSpPr>
        <p:spPr>
          <a:xfrm>
            <a:off x="893154" y="1727200"/>
            <a:ext cx="7239001" cy="698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The matrix of transition probabilities,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solidFill>
                  <a:srgbClr val="424242"/>
                </a:solidFill>
              </a:rPr>
              <a:t>, is obtained from the solution of the matrix of differential equations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P’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solidFill>
                  <a:srgbClr val="424242"/>
                </a:solidFill>
              </a:rPr>
              <a:t> as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623" name="Shape 3623"/>
          <p:cNvSpPr/>
          <p:nvPr/>
        </p:nvSpPr>
        <p:spPr>
          <a:xfrm>
            <a:off x="647700" y="177800"/>
            <a:ext cx="89281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Transition Probabilities of a Continuous Markov Chain</a:t>
            </a:r>
          </a:p>
        </p:txBody>
      </p:sp>
      <p:sp>
        <p:nvSpPr>
          <p:cNvPr id="3624" name="Shape 3624"/>
          <p:cNvSpPr/>
          <p:nvPr/>
        </p:nvSpPr>
        <p:spPr>
          <a:xfrm>
            <a:off x="889000" y="2616200"/>
            <a:ext cx="7239000" cy="622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A common method for computing the matrix exponential is to use the spectral decomposition of the instantaneous rate matrix,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Q:</a:t>
            </a:r>
          </a:p>
        </p:txBody>
      </p:sp>
      <p:pic>
        <p:nvPicPr>
          <p:cNvPr id="362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9300" y="3377575"/>
            <a:ext cx="2743200" cy="419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Shape 3627"/>
          <p:cNvSpPr/>
          <p:nvPr/>
        </p:nvSpPr>
        <p:spPr>
          <a:xfrm>
            <a:off x="664554" y="1130300"/>
            <a:ext cx="8001001" cy="419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By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exact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t> I mean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t>approximate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</a:p>
        </p:txBody>
      </p:sp>
      <p:sp>
        <p:nvSpPr>
          <p:cNvPr id="3628" name="Shape 3628"/>
          <p:cNvSpPr/>
          <p:nvPr/>
        </p:nvSpPr>
        <p:spPr>
          <a:xfrm>
            <a:off x="893154" y="1727200"/>
            <a:ext cx="7239001" cy="698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The matrix of transition probabilities,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solidFill>
                  <a:srgbClr val="424242"/>
                </a:solidFill>
              </a:rPr>
              <a:t>, is obtained from the solution of the matrix of differential equations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P’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solidFill>
                  <a:srgbClr val="424242"/>
                </a:solidFill>
              </a:rPr>
              <a:t> as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629" name="Shape 3629"/>
          <p:cNvSpPr/>
          <p:nvPr/>
        </p:nvSpPr>
        <p:spPr>
          <a:xfrm>
            <a:off x="647700" y="177800"/>
            <a:ext cx="89281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Transition Probabilities of a Continuous Markov Chain</a:t>
            </a:r>
          </a:p>
        </p:txBody>
      </p:sp>
      <p:sp>
        <p:nvSpPr>
          <p:cNvPr id="3630" name="Shape 3630"/>
          <p:cNvSpPr/>
          <p:nvPr/>
        </p:nvSpPr>
        <p:spPr>
          <a:xfrm>
            <a:off x="889000" y="2616200"/>
            <a:ext cx="7239000" cy="622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A common method for computing the matrix exponential is to use the spectral decomposition of the instantaneous rate matrix,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Q:</a:t>
            </a:r>
          </a:p>
        </p:txBody>
      </p:sp>
      <p:pic>
        <p:nvPicPr>
          <p:cNvPr id="363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9300" y="3377575"/>
            <a:ext cx="2743200" cy="419725"/>
          </a:xfrm>
          <a:prstGeom prst="rect">
            <a:avLst/>
          </a:prstGeom>
          <a:ln w="12700">
            <a:miter lim="400000"/>
          </a:ln>
        </p:spPr>
      </p:pic>
      <p:sp>
        <p:nvSpPr>
          <p:cNvPr id="3632" name="Shape 3632"/>
          <p:cNvSpPr/>
          <p:nvPr/>
        </p:nvSpPr>
        <p:spPr>
          <a:xfrm>
            <a:off x="889000" y="3886200"/>
            <a:ext cx="7239000" cy="368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where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>
                <a:solidFill>
                  <a:srgbClr val="424242"/>
                </a:solidFill>
              </a:rPr>
              <a:t>is the matrix of eigenvectors of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solidFill>
                  <a:srgbClr val="424242"/>
                </a:solidFill>
              </a:rPr>
              <a:t>,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solidFill>
                  <a:srgbClr val="424242"/>
                </a:solidFill>
              </a:rPr>
              <a:t>and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>
                <a:solidFill>
                  <a:srgbClr val="424242"/>
                </a:solidFill>
              </a:rPr>
              <a:t> is a diagonal matrix:</a:t>
            </a:r>
          </a:p>
        </p:txBody>
      </p:sp>
      <p:pic>
        <p:nvPicPr>
          <p:cNvPr id="363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8278" y="4483100"/>
            <a:ext cx="4485244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34" name="Shape 3634"/>
          <p:cNvSpPr/>
          <p:nvPr/>
        </p:nvSpPr>
        <p:spPr>
          <a:xfrm>
            <a:off x="889000" y="6426200"/>
            <a:ext cx="7239000" cy="368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where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... </a:t>
            </a:r>
            <a:r>
              <a:rPr>
                <a:solidFill>
                  <a:srgbClr val="424242"/>
                </a:solidFill>
              </a:rPr>
              <a:t>are eigenvalues of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Q.</a:t>
            </a:r>
          </a:p>
        </p:txBody>
      </p:sp>
      <p:pic>
        <p:nvPicPr>
          <p:cNvPr id="3635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2900" y="6489598"/>
            <a:ext cx="1041400" cy="254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7" name="Lecture_2_slides (dragged) 4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38" name="Shape 3638"/>
          <p:cNvSpPr/>
          <p:nvPr/>
        </p:nvSpPr>
        <p:spPr>
          <a:xfrm>
            <a:off x="381000" y="2362200"/>
            <a:ext cx="9639300" cy="563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39" name="Shape 3639"/>
          <p:cNvSpPr/>
          <p:nvPr/>
        </p:nvSpPr>
        <p:spPr>
          <a:xfrm>
            <a:off x="510913" y="831865"/>
            <a:ext cx="9138174" cy="190982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6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8700" y="3608312"/>
            <a:ext cx="580390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1" name="Shape 3641"/>
          <p:cNvSpPr/>
          <p:nvPr/>
        </p:nvSpPr>
        <p:spPr>
          <a:xfrm>
            <a:off x="990600" y="49022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Compare with approximate solution (based on 100,000 replicates)</a:t>
            </a:r>
          </a:p>
        </p:txBody>
      </p:sp>
      <p:pic>
        <p:nvPicPr>
          <p:cNvPr id="36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4307" y="5332487"/>
            <a:ext cx="4711701" cy="158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3" name="Shape 3643"/>
          <p:cNvSpPr/>
          <p:nvPr/>
        </p:nvSpPr>
        <p:spPr>
          <a:xfrm>
            <a:off x="337923" y="-204673"/>
            <a:ext cx="9707512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44" name="Shape 3644"/>
          <p:cNvSpPr/>
          <p:nvPr/>
        </p:nvSpPr>
        <p:spPr>
          <a:xfrm>
            <a:off x="651854" y="1143000"/>
            <a:ext cx="8907092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Exact solutions for the transition probabilities: matrix exponentiation</a:t>
            </a:r>
          </a:p>
        </p:txBody>
      </p:sp>
      <p:sp>
        <p:nvSpPr>
          <p:cNvPr id="3645" name="Shape 3645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646" name="Shape 3646"/>
          <p:cNvSpPr/>
          <p:nvPr/>
        </p:nvSpPr>
        <p:spPr>
          <a:xfrm>
            <a:off x="990600" y="2870200"/>
            <a:ext cx="82296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 exact solution for the transition probability matrix for our instantaneous-rate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matrix and branch length (0.5) is:</a:t>
            </a:r>
          </a:p>
        </p:txBody>
      </p:sp>
      <p:sp>
        <p:nvSpPr>
          <p:cNvPr id="3647" name="Shape 3647"/>
          <p:cNvSpPr/>
          <p:nvPr/>
        </p:nvSpPr>
        <p:spPr>
          <a:xfrm>
            <a:off x="990600" y="2171700"/>
            <a:ext cx="8420100" cy="71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transition probability matrix, </a:t>
            </a:r>
            <a:r>
              <a:rPr b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can be solved by exponentiating the product of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 the instantaneous-rate matrix, </a:t>
            </a:r>
            <a:r>
              <a:rPr b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Q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and the branch length, </a:t>
            </a:r>
            <a:r>
              <a:rPr i="1" sz="1800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424242"/>
                </a:solidFill>
              </a:rPr>
              <a:t>: 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P(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="1" baseline="31999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v</a:t>
            </a:r>
          </a:p>
        </p:txBody>
      </p:sp>
      <p:sp>
        <p:nvSpPr>
          <p:cNvPr id="3648" name="Shape 3648"/>
          <p:cNvSpPr/>
          <p:nvPr/>
        </p:nvSpPr>
        <p:spPr>
          <a:xfrm>
            <a:off x="990600" y="1562100"/>
            <a:ext cx="8001000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Monte Carlo simulation is computationally expensive and unnecessary, as the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transition probabilities can be solved 'exactly' </a:t>
            </a:r>
          </a:p>
        </p:txBody>
      </p:sp>
      <p:pic>
        <p:nvPicPr>
          <p:cNvPr id="3649" name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4313" y="2057400"/>
            <a:ext cx="8548774" cy="3848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Shape 3651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652" name="Shape 3652"/>
          <p:cNvSpPr/>
          <p:nvPr/>
        </p:nvSpPr>
        <p:spPr>
          <a:xfrm>
            <a:off x="6391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 aside about transition probabilities</a:t>
            </a:r>
          </a:p>
        </p:txBody>
      </p:sp>
      <p:sp>
        <p:nvSpPr>
          <p:cNvPr id="3653" name="Shape 3653"/>
          <p:cNvSpPr/>
          <p:nvPr/>
        </p:nvSpPr>
        <p:spPr>
          <a:xfrm>
            <a:off x="990600" y="1524000"/>
            <a:ext cx="8001000" cy="55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Transition probabilities account for all possible histories that a CTMC can end in a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particular state, given a particular starting state (and fully specified model)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Shape 3655"/>
          <p:cNvSpPr/>
          <p:nvPr/>
        </p:nvSpPr>
        <p:spPr>
          <a:xfrm>
            <a:off x="1936154" y="139997"/>
            <a:ext cx="628769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 of a CTMC</a:t>
            </a:r>
          </a:p>
        </p:txBody>
      </p:sp>
      <p:sp>
        <p:nvSpPr>
          <p:cNvPr id="3656" name="Shape 3656"/>
          <p:cNvSpPr/>
          <p:nvPr/>
        </p:nvSpPr>
        <p:spPr>
          <a:xfrm>
            <a:off x="6391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 aside about transition probabilities</a:t>
            </a:r>
          </a:p>
        </p:txBody>
      </p:sp>
      <p:sp>
        <p:nvSpPr>
          <p:cNvPr id="3657" name="Shape 3657"/>
          <p:cNvSpPr/>
          <p:nvPr/>
        </p:nvSpPr>
        <p:spPr>
          <a:xfrm>
            <a:off x="990600" y="1524000"/>
            <a:ext cx="8001000" cy="55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Transition probabilities account for all possible histories that a CTMC can end in a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particular state, given a particular starting state (and fully specified model)</a:t>
            </a:r>
          </a:p>
        </p:txBody>
      </p:sp>
      <p:sp>
        <p:nvSpPr>
          <p:cNvPr id="3658" name="Shape 3658"/>
          <p:cNvSpPr/>
          <p:nvPr/>
        </p:nvSpPr>
        <p:spPr>
          <a:xfrm>
            <a:off x="990600" y="2286000"/>
            <a:ext cx="8759415" cy="55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Transition probabilities play a key role in computing the likelihood, as they avoid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the need to condition on a particular history of character change (nucleotide substitution)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2" name="Shape 432"/>
          <p:cNvSpPr/>
          <p:nvPr/>
        </p:nvSpPr>
        <p:spPr>
          <a:xfrm>
            <a:off x="1206500" y="5740400"/>
            <a:ext cx="7239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Phylogenies </a:t>
            </a:r>
            <a:r>
              <a:rPr u="sng"/>
              <a:t>fully specify</a:t>
            </a:r>
            <a:r>
              <a:t> evolutionary relationships among a set of species.</a:t>
            </a:r>
          </a:p>
        </p:txBody>
      </p:sp>
      <p:pic>
        <p:nvPicPr>
          <p:cNvPr id="433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3073400" y="28194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7" name="Shape 437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438" name="Shape 438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439" name="Shape 439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440" name="Shape 440"/>
          <p:cNvSpPr/>
          <p:nvPr/>
        </p:nvSpPr>
        <p:spPr>
          <a:xfrm>
            <a:off x="5130800" y="2108200"/>
            <a:ext cx="3073400" cy="3302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Types of trees and their anatomy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Shape 3660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  <p:sp>
        <p:nvSpPr>
          <p:cNvPr id="3661" name="Shape 3661"/>
          <p:cNvSpPr/>
          <p:nvPr/>
        </p:nvSpPr>
        <p:spPr>
          <a:xfrm>
            <a:off x="6391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</a:t>
            </a:r>
          </a:p>
        </p:txBody>
      </p:sp>
      <p:sp>
        <p:nvSpPr>
          <p:cNvPr id="3662" name="Shape 3662"/>
          <p:cNvSpPr/>
          <p:nvPr/>
        </p:nvSpPr>
        <p:spPr>
          <a:xfrm>
            <a:off x="1244600" y="2235200"/>
            <a:ext cx="8562650" cy="404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Can be estimated by Monte Carlo simulation or matrix exponentiation, 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 sz="18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 sz="18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1800"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 sz="1800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663" name="Shape 3663"/>
          <p:cNvSpPr/>
          <p:nvPr/>
        </p:nvSpPr>
        <p:spPr>
          <a:xfrm>
            <a:off x="1244600" y="1549400"/>
            <a:ext cx="8209199" cy="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probability of observing state 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conditioned on starting in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and running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the process over a branch of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i.e.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5999"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Shape 3665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  <p:sp>
        <p:nvSpPr>
          <p:cNvPr id="3666" name="Shape 3666"/>
          <p:cNvSpPr/>
          <p:nvPr/>
        </p:nvSpPr>
        <p:spPr>
          <a:xfrm>
            <a:off x="1244600" y="3048000"/>
            <a:ext cx="75946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 long-term probability of observing the process in state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</a:p>
        </p:txBody>
      </p:sp>
      <p:sp>
        <p:nvSpPr>
          <p:cNvPr id="3667" name="Shape 3667"/>
          <p:cNvSpPr/>
          <p:nvPr/>
        </p:nvSpPr>
        <p:spPr>
          <a:xfrm>
            <a:off x="639154" y="26162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</a:t>
            </a:r>
          </a:p>
        </p:txBody>
      </p:sp>
      <p:sp>
        <p:nvSpPr>
          <p:cNvPr id="3668" name="Shape 3668"/>
          <p:cNvSpPr/>
          <p:nvPr/>
        </p:nvSpPr>
        <p:spPr>
          <a:xfrm>
            <a:off x="6391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</a:t>
            </a:r>
          </a:p>
        </p:txBody>
      </p:sp>
      <p:sp>
        <p:nvSpPr>
          <p:cNvPr id="3669" name="Shape 3669"/>
          <p:cNvSpPr/>
          <p:nvPr/>
        </p:nvSpPr>
        <p:spPr>
          <a:xfrm>
            <a:off x="1244600" y="2235200"/>
            <a:ext cx="8562650" cy="404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Can be estimated by Monte Carlo simulation or matrix exponentiation, 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 sz="18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 sz="18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1800"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 sz="1800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670" name="Shape 3670"/>
          <p:cNvSpPr/>
          <p:nvPr/>
        </p:nvSpPr>
        <p:spPr>
          <a:xfrm>
            <a:off x="1244600" y="1549400"/>
            <a:ext cx="8209199" cy="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probability of observing state 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conditioned on starting in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and running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the process over a branch of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i.e.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5999"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Shape 3672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  <p:pic>
        <p:nvPicPr>
          <p:cNvPr id="367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3949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74" name="Shape 3674"/>
          <p:cNvSpPr/>
          <p:nvPr/>
        </p:nvSpPr>
        <p:spPr>
          <a:xfrm>
            <a:off x="609600" y="3556000"/>
            <a:ext cx="75946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Our hypothetical rate matrix:</a:t>
            </a:r>
          </a:p>
        </p:txBody>
      </p:sp>
      <p:sp>
        <p:nvSpPr>
          <p:cNvPr id="3675" name="Shape 3675"/>
          <p:cNvSpPr/>
          <p:nvPr/>
        </p:nvSpPr>
        <p:spPr>
          <a:xfrm>
            <a:off x="1244600" y="3048000"/>
            <a:ext cx="75946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 long-term probability of observing the process in state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</a:p>
        </p:txBody>
      </p:sp>
      <p:sp>
        <p:nvSpPr>
          <p:cNvPr id="3676" name="Shape 3676"/>
          <p:cNvSpPr/>
          <p:nvPr/>
        </p:nvSpPr>
        <p:spPr>
          <a:xfrm>
            <a:off x="639154" y="26162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</a:t>
            </a:r>
          </a:p>
        </p:txBody>
      </p:sp>
      <p:sp>
        <p:nvSpPr>
          <p:cNvPr id="3677" name="Shape 3677"/>
          <p:cNvSpPr/>
          <p:nvPr/>
        </p:nvSpPr>
        <p:spPr>
          <a:xfrm>
            <a:off x="6391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</a:t>
            </a:r>
          </a:p>
        </p:txBody>
      </p:sp>
      <p:sp>
        <p:nvSpPr>
          <p:cNvPr id="3678" name="Shape 3678"/>
          <p:cNvSpPr/>
          <p:nvPr/>
        </p:nvSpPr>
        <p:spPr>
          <a:xfrm>
            <a:off x="1244600" y="2235200"/>
            <a:ext cx="8562650" cy="404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Can be estimated by Monte Carlo simulation or matrix exponentiation, 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 sz="18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 sz="18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1800"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 sz="1800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679" name="Shape 3679"/>
          <p:cNvSpPr/>
          <p:nvPr/>
        </p:nvSpPr>
        <p:spPr>
          <a:xfrm>
            <a:off x="1244600" y="1549400"/>
            <a:ext cx="8209199" cy="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probability of observing state 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conditioned on starting in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and running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the process over a branch of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i.e.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5999"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Shape 3681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  <p:pic>
        <p:nvPicPr>
          <p:cNvPr id="368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976" y="3949397"/>
            <a:ext cx="49784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3" name="Shape 3683"/>
          <p:cNvSpPr/>
          <p:nvPr/>
        </p:nvSpPr>
        <p:spPr>
          <a:xfrm>
            <a:off x="609600" y="5334000"/>
            <a:ext cx="75946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Transition probabilities over a branch of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0.0:</a:t>
            </a:r>
          </a:p>
        </p:txBody>
      </p:sp>
      <p:pic>
        <p:nvPicPr>
          <p:cNvPr id="36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8676" y="5842000"/>
            <a:ext cx="4508501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5" name="Shape 3685"/>
          <p:cNvSpPr/>
          <p:nvPr/>
        </p:nvSpPr>
        <p:spPr>
          <a:xfrm>
            <a:off x="609600" y="3556000"/>
            <a:ext cx="75946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Our hypothetical rate matrix:</a:t>
            </a:r>
          </a:p>
        </p:txBody>
      </p:sp>
      <p:sp>
        <p:nvSpPr>
          <p:cNvPr id="3686" name="Shape 3686"/>
          <p:cNvSpPr/>
          <p:nvPr/>
        </p:nvSpPr>
        <p:spPr>
          <a:xfrm>
            <a:off x="1244600" y="3048000"/>
            <a:ext cx="75946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 long-term probability of observing the process in state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</a:p>
        </p:txBody>
      </p:sp>
      <p:sp>
        <p:nvSpPr>
          <p:cNvPr id="3687" name="Shape 3687"/>
          <p:cNvSpPr/>
          <p:nvPr/>
        </p:nvSpPr>
        <p:spPr>
          <a:xfrm>
            <a:off x="639154" y="26162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</a:t>
            </a:r>
          </a:p>
        </p:txBody>
      </p:sp>
      <p:sp>
        <p:nvSpPr>
          <p:cNvPr id="3688" name="Shape 3688"/>
          <p:cNvSpPr/>
          <p:nvPr/>
        </p:nvSpPr>
        <p:spPr>
          <a:xfrm>
            <a:off x="639154" y="1143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probabilities</a:t>
            </a:r>
          </a:p>
        </p:txBody>
      </p:sp>
      <p:sp>
        <p:nvSpPr>
          <p:cNvPr id="3689" name="Shape 3689"/>
          <p:cNvSpPr/>
          <p:nvPr/>
        </p:nvSpPr>
        <p:spPr>
          <a:xfrm>
            <a:off x="1244600" y="2235200"/>
            <a:ext cx="8562650" cy="404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Can be estimated by Monte Carlo simulation or matrix exponentiation, 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 sz="18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 sz="18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1800"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 sz="1800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aseline="31999" i="1" sz="1800">
                <a:latin typeface="Times"/>
                <a:ea typeface="Times"/>
                <a:cs typeface="Times"/>
                <a:sym typeface="Times"/>
              </a:rPr>
              <a:t>Qv</a:t>
            </a:r>
          </a:p>
        </p:txBody>
      </p:sp>
      <p:sp>
        <p:nvSpPr>
          <p:cNvPr id="3690" name="Shape 3690"/>
          <p:cNvSpPr/>
          <p:nvPr/>
        </p:nvSpPr>
        <p:spPr>
          <a:xfrm>
            <a:off x="1244600" y="1549400"/>
            <a:ext cx="8209199" cy="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probability of observing state 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conditioned on starting in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and running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the process over a branch of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i.e.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5999"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Shape 3692"/>
          <p:cNvSpPr/>
          <p:nvPr/>
        </p:nvSpPr>
        <p:spPr>
          <a:xfrm>
            <a:off x="330200" y="5194300"/>
            <a:ext cx="9804400" cy="2844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693" name="P(0.0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5448300"/>
            <a:ext cx="79248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2128" y="787112"/>
            <a:ext cx="7095744" cy="4521776"/>
          </a:xfrm>
          <a:prstGeom prst="rect">
            <a:avLst/>
          </a:prstGeom>
          <a:ln w="12700">
            <a:miter lim="400000"/>
          </a:ln>
        </p:spPr>
      </p:pic>
      <p:sp>
        <p:nvSpPr>
          <p:cNvPr id="3695" name="Shape 3695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Shape 3697"/>
          <p:cNvSpPr/>
          <p:nvPr/>
        </p:nvSpPr>
        <p:spPr>
          <a:xfrm>
            <a:off x="421814" y="5146648"/>
            <a:ext cx="8622153" cy="247335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698" name="P(0.01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5410200"/>
            <a:ext cx="79248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3045" y="789067"/>
            <a:ext cx="7113910" cy="4517866"/>
          </a:xfrm>
          <a:prstGeom prst="rect">
            <a:avLst/>
          </a:prstGeom>
          <a:ln w="12700">
            <a:miter lim="400000"/>
          </a:ln>
        </p:spPr>
      </p:pic>
      <p:sp>
        <p:nvSpPr>
          <p:cNvPr id="3700" name="Shape 3700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Shape 3702"/>
          <p:cNvSpPr/>
          <p:nvPr/>
        </p:nvSpPr>
        <p:spPr>
          <a:xfrm>
            <a:off x="421814" y="5146648"/>
            <a:ext cx="8622153" cy="247335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03" name="P(0.10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5422900"/>
            <a:ext cx="79248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5017" y="784412"/>
            <a:ext cx="7109966" cy="4527176"/>
          </a:xfrm>
          <a:prstGeom prst="rect">
            <a:avLst/>
          </a:prstGeom>
          <a:ln w="12700">
            <a:miter lim="400000"/>
          </a:ln>
        </p:spPr>
      </p:pic>
      <p:sp>
        <p:nvSpPr>
          <p:cNvPr id="3705" name="Shape 3705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Shape 3707"/>
          <p:cNvSpPr/>
          <p:nvPr/>
        </p:nvSpPr>
        <p:spPr>
          <a:xfrm>
            <a:off x="421814" y="5146648"/>
            <a:ext cx="8622153" cy="247335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08" name="P(0.50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5435600"/>
            <a:ext cx="79248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8455" y="791895"/>
            <a:ext cx="7123091" cy="4512210"/>
          </a:xfrm>
          <a:prstGeom prst="rect">
            <a:avLst/>
          </a:prstGeom>
          <a:ln w="12700">
            <a:miter lim="400000"/>
          </a:ln>
        </p:spPr>
      </p:pic>
      <p:sp>
        <p:nvSpPr>
          <p:cNvPr id="3710" name="Shape 3710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Shape 3712"/>
          <p:cNvSpPr/>
          <p:nvPr/>
        </p:nvSpPr>
        <p:spPr>
          <a:xfrm>
            <a:off x="421814" y="5146648"/>
            <a:ext cx="8622153" cy="247335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13" name="P(1.0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5435600"/>
            <a:ext cx="79248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6374" y="793739"/>
            <a:ext cx="7107252" cy="4508522"/>
          </a:xfrm>
          <a:prstGeom prst="rect">
            <a:avLst/>
          </a:prstGeom>
          <a:ln w="12700">
            <a:miter lim="400000"/>
          </a:ln>
        </p:spPr>
      </p:pic>
      <p:sp>
        <p:nvSpPr>
          <p:cNvPr id="3715" name="Shape 3715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Shape 3717"/>
          <p:cNvSpPr/>
          <p:nvPr/>
        </p:nvSpPr>
        <p:spPr>
          <a:xfrm>
            <a:off x="421814" y="5146648"/>
            <a:ext cx="8622153" cy="247335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18" name="P(5.0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5448300"/>
            <a:ext cx="79248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641" y="788033"/>
            <a:ext cx="7114718" cy="4519934"/>
          </a:xfrm>
          <a:prstGeom prst="rect">
            <a:avLst/>
          </a:prstGeom>
          <a:ln w="12700">
            <a:miter lim="400000"/>
          </a:ln>
        </p:spPr>
      </p:pic>
      <p:sp>
        <p:nvSpPr>
          <p:cNvPr id="3720" name="Shape 3720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4" name="Shape 444"/>
          <p:cNvSpPr/>
          <p:nvPr/>
        </p:nvSpPr>
        <p:spPr>
          <a:xfrm>
            <a:off x="1206500" y="5740400"/>
            <a:ext cx="7239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Phylogenies </a:t>
            </a:r>
            <a:r>
              <a:rPr u="sng"/>
              <a:t>fully specify</a:t>
            </a:r>
            <a:r>
              <a:t> evolutionary relationships among a set of species.</a:t>
            </a:r>
          </a:p>
        </p:txBody>
      </p:sp>
      <p:pic>
        <p:nvPicPr>
          <p:cNvPr id="445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3073400" y="28194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1206500" y="6121400"/>
            <a:ext cx="7239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Unrooted trees </a:t>
            </a:r>
            <a:r>
              <a:rPr u="sng">
                <a:solidFill>
                  <a:srgbClr val="424242"/>
                </a:solidFill>
              </a:rPr>
              <a:t>constrain</a:t>
            </a:r>
            <a:r>
              <a:rPr>
                <a:solidFill>
                  <a:srgbClr val="424242"/>
                </a:solidFill>
              </a:rPr>
              <a:t> but do not fully specify evolutionary relationships.</a:t>
            </a:r>
          </a:p>
        </p:txBody>
      </p:sp>
      <p:sp>
        <p:nvSpPr>
          <p:cNvPr id="450" name="Shape 450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451" name="Shape 451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452" name="Shape 452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453" name="Shape 453"/>
          <p:cNvSpPr/>
          <p:nvPr/>
        </p:nvSpPr>
        <p:spPr>
          <a:xfrm>
            <a:off x="5130800" y="2108200"/>
            <a:ext cx="3073400" cy="3302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4" name="Shape 454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Types of trees and their anatomy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Shape 3722"/>
          <p:cNvSpPr/>
          <p:nvPr/>
        </p:nvSpPr>
        <p:spPr>
          <a:xfrm>
            <a:off x="421814" y="5146648"/>
            <a:ext cx="8622153" cy="247335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23" name="P(10.0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5422900"/>
            <a:ext cx="79248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3449" y="791944"/>
            <a:ext cx="7113102" cy="4512112"/>
          </a:xfrm>
          <a:prstGeom prst="rect">
            <a:avLst/>
          </a:prstGeom>
          <a:ln w="12700">
            <a:miter lim="400000"/>
          </a:ln>
        </p:spPr>
      </p:pic>
      <p:sp>
        <p:nvSpPr>
          <p:cNvPr id="3725" name="Shape 3725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Shape 3727"/>
          <p:cNvSpPr/>
          <p:nvPr/>
        </p:nvSpPr>
        <p:spPr>
          <a:xfrm>
            <a:off x="203200" y="5092700"/>
            <a:ext cx="9055100" cy="2692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28" name="P(100.0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5435600"/>
            <a:ext cx="79248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8923" y="781147"/>
            <a:ext cx="7122154" cy="4533706"/>
          </a:xfrm>
          <a:prstGeom prst="rect">
            <a:avLst/>
          </a:prstGeom>
          <a:ln w="12700">
            <a:miter lim="400000"/>
          </a:ln>
        </p:spPr>
      </p:pic>
      <p:sp>
        <p:nvSpPr>
          <p:cNvPr id="3730" name="Shape 3730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Shape 3732"/>
          <p:cNvSpPr/>
          <p:nvPr/>
        </p:nvSpPr>
        <p:spPr>
          <a:xfrm>
            <a:off x="203200" y="5092700"/>
            <a:ext cx="9055100" cy="2692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33" name="Stereogram_Tut_Random_Dot_Sha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9100"/>
            <a:ext cx="10160000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4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2832" y="-170121"/>
            <a:ext cx="10225664" cy="7797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Shape 373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</a:t>
            </a:r>
          </a:p>
        </p:txBody>
      </p:sp>
      <p:sp>
        <p:nvSpPr>
          <p:cNvPr id="3737" name="Shape 3737"/>
          <p:cNvSpPr/>
          <p:nvPr/>
        </p:nvSpPr>
        <p:spPr>
          <a:xfrm>
            <a:off x="1244600" y="1422400"/>
            <a:ext cx="75946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 probability of observing the process in a particular state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t> </a:t>
            </a:r>
            <a:r>
              <a:rPr>
                <a:solidFill>
                  <a:srgbClr val="424242"/>
                </a:solidFill>
              </a:rPr>
              <a:t>after a long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(infinite) period of time</a:t>
            </a:r>
          </a:p>
        </p:txBody>
      </p:sp>
      <p:sp>
        <p:nvSpPr>
          <p:cNvPr id="3738" name="Shape 3738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Shape 3740"/>
          <p:cNvSpPr/>
          <p:nvPr/>
        </p:nvSpPr>
        <p:spPr>
          <a:xfrm>
            <a:off x="1244600" y="2095500"/>
            <a:ext cx="8241081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Also referred to as the 'invariant distribution' , 'stationary distribution' , 'stationary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probabilities' , 'prior probabilities'</a:t>
            </a:r>
          </a:p>
        </p:txBody>
      </p:sp>
      <p:sp>
        <p:nvSpPr>
          <p:cNvPr id="3741" name="Shape 3741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</a:t>
            </a:r>
          </a:p>
        </p:txBody>
      </p:sp>
      <p:sp>
        <p:nvSpPr>
          <p:cNvPr id="3742" name="Shape 3742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  <p:sp>
        <p:nvSpPr>
          <p:cNvPr id="3743" name="Shape 3743"/>
          <p:cNvSpPr/>
          <p:nvPr/>
        </p:nvSpPr>
        <p:spPr>
          <a:xfrm>
            <a:off x="1244600" y="1422400"/>
            <a:ext cx="75946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 probability of observing the process in a particular state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t> </a:t>
            </a:r>
            <a:r>
              <a:rPr>
                <a:solidFill>
                  <a:srgbClr val="424242"/>
                </a:solidFill>
              </a:rPr>
              <a:t>after a long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(infinite) period of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Shape 3745"/>
          <p:cNvSpPr/>
          <p:nvPr/>
        </p:nvSpPr>
        <p:spPr>
          <a:xfrm>
            <a:off x="1244600" y="2730500"/>
            <a:ext cx="8742470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When the continuous time Markov chain is at stationarity, the stochastic process has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'forgotten' the starting state: the process ends in a given state with the same 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probability, regardless of the starting state</a:t>
            </a:r>
          </a:p>
        </p:txBody>
      </p:sp>
      <p:sp>
        <p:nvSpPr>
          <p:cNvPr id="3746" name="Shape 3746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</a:t>
            </a:r>
          </a:p>
        </p:txBody>
      </p:sp>
      <p:sp>
        <p:nvSpPr>
          <p:cNvPr id="3747" name="Shape 3747"/>
          <p:cNvSpPr/>
          <p:nvPr/>
        </p:nvSpPr>
        <p:spPr>
          <a:xfrm>
            <a:off x="1894582" y="139997"/>
            <a:ext cx="6370837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Stationary Frequencies of a CTMC</a:t>
            </a:r>
          </a:p>
        </p:txBody>
      </p:sp>
      <p:sp>
        <p:nvSpPr>
          <p:cNvPr id="3748" name="Shape 3748"/>
          <p:cNvSpPr/>
          <p:nvPr/>
        </p:nvSpPr>
        <p:spPr>
          <a:xfrm>
            <a:off x="1244600" y="2095500"/>
            <a:ext cx="8241081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Also referred to as the 'invariant distribution' , 'stationary distribution' , 'stationary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probabilities' , 'prior probabilities'</a:t>
            </a:r>
          </a:p>
        </p:txBody>
      </p:sp>
      <p:sp>
        <p:nvSpPr>
          <p:cNvPr id="3749" name="Shape 3749"/>
          <p:cNvSpPr/>
          <p:nvPr/>
        </p:nvSpPr>
        <p:spPr>
          <a:xfrm>
            <a:off x="1244600" y="1422400"/>
            <a:ext cx="75946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The probability of observing the process in a particular state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t> </a:t>
            </a:r>
            <a:r>
              <a:rPr>
                <a:solidFill>
                  <a:srgbClr val="424242"/>
                </a:solidFill>
              </a:rPr>
              <a:t>after a long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(infinite) period of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2" name="Shape 3752"/>
          <p:cNvSpPr/>
          <p:nvPr/>
        </p:nvSpPr>
        <p:spPr>
          <a:xfrm>
            <a:off x="4615452" y="2016748"/>
            <a:ext cx="268534" cy="39238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3" name="Shape 3753"/>
          <p:cNvSpPr/>
          <p:nvPr/>
        </p:nvSpPr>
        <p:spPr>
          <a:xfrm>
            <a:off x="5340383" y="2741679"/>
            <a:ext cx="268534" cy="39238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4" name="Shape 3754"/>
          <p:cNvSpPr/>
          <p:nvPr/>
        </p:nvSpPr>
        <p:spPr>
          <a:xfrm>
            <a:off x="597045" y="3617238"/>
            <a:ext cx="8991310" cy="11452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5" name="Shape 3755"/>
          <p:cNvSpPr/>
          <p:nvPr/>
        </p:nvSpPr>
        <p:spPr>
          <a:xfrm>
            <a:off x="3778750" y="5149220"/>
            <a:ext cx="8501651" cy="172191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6" name="Shape 3756"/>
          <p:cNvSpPr/>
          <p:nvPr/>
        </p:nvSpPr>
        <p:spPr>
          <a:xfrm>
            <a:off x="4010025" y="5310435"/>
            <a:ext cx="723900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Stationary frequencies</a:t>
            </a:r>
          </a:p>
        </p:txBody>
      </p:sp>
      <p:sp>
        <p:nvSpPr>
          <p:cNvPr id="3757" name="Shape 3757"/>
          <p:cNvSpPr/>
          <p:nvPr/>
        </p:nvSpPr>
        <p:spPr>
          <a:xfrm>
            <a:off x="4010025" y="6301035"/>
            <a:ext cx="7239001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Transition probabilities</a:t>
            </a:r>
          </a:p>
        </p:txBody>
      </p:sp>
      <p:sp>
        <p:nvSpPr>
          <p:cNvPr id="3758" name="Shape 3758"/>
          <p:cNvSpPr/>
          <p:nvPr/>
        </p:nvSpPr>
        <p:spPr>
          <a:xfrm>
            <a:off x="2322200" y="4996874"/>
            <a:ext cx="4435417" cy="1905001"/>
          </a:xfrm>
          <a:prstGeom prst="rect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9" name="Shape 3759"/>
          <p:cNvSpPr/>
          <p:nvPr/>
        </p:nvSpPr>
        <p:spPr>
          <a:xfrm>
            <a:off x="234943" y="139700"/>
            <a:ext cx="9130502" cy="6144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550" y="3909314"/>
            <a:ext cx="8318500" cy="487173"/>
          </a:xfrm>
          <a:prstGeom prst="rect">
            <a:avLst/>
          </a:prstGeom>
          <a:ln w="12700">
            <a:miter lim="400000"/>
          </a:ln>
        </p:spPr>
      </p:pic>
      <p:sp>
        <p:nvSpPr>
          <p:cNvPr id="3761" name="Shape 3761"/>
          <p:cNvSpPr/>
          <p:nvPr/>
        </p:nvSpPr>
        <p:spPr>
          <a:xfrm>
            <a:off x="5375158" y="2618319"/>
            <a:ext cx="198984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800"/>
              </a:lnSpc>
              <a:tabLst>
                <a:tab pos="838200" algn="l"/>
              </a:tabLst>
              <a:defRPr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3762" name="Shape 3762"/>
          <p:cNvSpPr/>
          <p:nvPr/>
        </p:nvSpPr>
        <p:spPr>
          <a:xfrm>
            <a:off x="4650227" y="1913436"/>
            <a:ext cx="198984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800"/>
              </a:lnSpc>
              <a:tabLst>
                <a:tab pos="838200" algn="l"/>
              </a:tabLst>
              <a:defRPr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j</a:t>
            </a:r>
          </a:p>
        </p:txBody>
      </p:sp>
      <p:pic>
        <p:nvPicPr>
          <p:cNvPr id="3763" name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79478" y="5009036"/>
            <a:ext cx="2271809" cy="2264709"/>
          </a:xfrm>
          <a:prstGeom prst="rect">
            <a:avLst/>
          </a:prstGeom>
          <a:ln w="12700">
            <a:miter lim="400000"/>
          </a:ln>
        </p:spPr>
      </p:pic>
      <p:sp>
        <p:nvSpPr>
          <p:cNvPr id="3764" name="Shape 3764"/>
          <p:cNvSpPr/>
          <p:nvPr/>
        </p:nvSpPr>
        <p:spPr>
          <a:xfrm>
            <a:off x="1318127" y="3797280"/>
            <a:ext cx="2095501" cy="1320801"/>
          </a:xfrm>
          <a:prstGeom prst="wedgeEllipseCallout">
            <a:avLst>
              <a:gd name="adj1" fmla="val -49212"/>
              <a:gd name="adj2" fmla="val 70000"/>
            </a:avLst>
          </a:prstGeom>
          <a:solidFill>
            <a:srgbClr val="FFFFFF"/>
          </a:solidFill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Tah-DA!!</a:t>
            </a:r>
          </a:p>
        </p:txBody>
      </p:sp>
      <p:sp>
        <p:nvSpPr>
          <p:cNvPr id="3765" name="Shape 3765"/>
          <p:cNvSpPr/>
          <p:nvPr/>
        </p:nvSpPr>
        <p:spPr>
          <a:xfrm>
            <a:off x="2903041" y="139997"/>
            <a:ext cx="435391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Putting It All Together…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64" grpId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Shape 3767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Continuous-time Markov models </a:t>
            </a:r>
          </a:p>
        </p:txBody>
      </p:sp>
      <p:sp>
        <p:nvSpPr>
          <p:cNvPr id="3768" name="Shape 3768"/>
          <p:cNvSpPr/>
          <p:nvPr/>
        </p:nvSpPr>
        <p:spPr>
          <a:xfrm>
            <a:off x="990600" y="1397000"/>
            <a:ext cx="8576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describe the stochastic process by which traits (nucleotides) evolve over the tree </a:t>
            </a:r>
          </a:p>
        </p:txBody>
      </p:sp>
      <p:sp>
        <p:nvSpPr>
          <p:cNvPr id="3769" name="Shape 3769"/>
          <p:cNvSpPr/>
          <p:nvPr/>
        </p:nvSpPr>
        <p:spPr>
          <a:xfrm>
            <a:off x="945653" y="139997"/>
            <a:ext cx="826869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Mechanisms of Character 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Shape 3771"/>
          <p:cNvSpPr/>
          <p:nvPr/>
        </p:nvSpPr>
        <p:spPr>
          <a:xfrm>
            <a:off x="990600" y="2159000"/>
            <a:ext cx="7594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completely describes the stochastic process by specifying:</a:t>
            </a:r>
          </a:p>
        </p:txBody>
      </p:sp>
      <p:sp>
        <p:nvSpPr>
          <p:cNvPr id="3772" name="Shape 3772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Continuous-time Markov models </a:t>
            </a:r>
          </a:p>
        </p:txBody>
      </p:sp>
      <p:sp>
        <p:nvSpPr>
          <p:cNvPr id="3773" name="Shape 3773"/>
          <p:cNvSpPr/>
          <p:nvPr/>
        </p:nvSpPr>
        <p:spPr>
          <a:xfrm>
            <a:off x="990600" y="1397000"/>
            <a:ext cx="8576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describe the stochastic process by which traits (nucleotides) evolve over the tree </a:t>
            </a:r>
          </a:p>
        </p:txBody>
      </p:sp>
      <p:sp>
        <p:nvSpPr>
          <p:cNvPr id="3774" name="Shape 3774"/>
          <p:cNvSpPr/>
          <p:nvPr/>
        </p:nvSpPr>
        <p:spPr>
          <a:xfrm>
            <a:off x="945653" y="139997"/>
            <a:ext cx="826869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Mechanisms of Character Change</a:t>
            </a:r>
          </a:p>
        </p:txBody>
      </p:sp>
      <p:sp>
        <p:nvSpPr>
          <p:cNvPr id="3775" name="Shape 3775"/>
          <p:cNvSpPr/>
          <p:nvPr/>
        </p:nvSpPr>
        <p:spPr>
          <a:xfrm>
            <a:off x="635000" y="18034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4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Arial"/>
                <a:ea typeface="Arial"/>
                <a:cs typeface="Arial"/>
                <a:sym typeface="Arial"/>
              </a:rPr>
              <a:t>Instantaneous-rate matrix,</a:t>
            </a:r>
            <a:r>
              <a:rPr sz="2000"/>
              <a:t> </a:t>
            </a:r>
            <a:r>
              <a:rPr b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Shape 3777"/>
          <p:cNvSpPr/>
          <p:nvPr/>
        </p:nvSpPr>
        <p:spPr>
          <a:xfrm>
            <a:off x="1244600" y="2540000"/>
            <a:ext cx="8089900" cy="658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i="1"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Transition probabilities</a:t>
            </a:r>
            <a:r>
              <a: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5999"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probability of observing state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>
                <a:solidFill>
                  <a:srgbClr val="424242"/>
                </a:solidFill>
              </a:rPr>
              <a:t> 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conditioned 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on starting in state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>
                <a:solidFill>
                  <a:srgbClr val="424242"/>
                </a:solidFill>
              </a:rPr>
              <a:t> 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and running the process over a branch of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</a:p>
        </p:txBody>
      </p:sp>
      <p:sp>
        <p:nvSpPr>
          <p:cNvPr id="3778" name="Shape 3778"/>
          <p:cNvSpPr/>
          <p:nvPr/>
        </p:nvSpPr>
        <p:spPr>
          <a:xfrm>
            <a:off x="1498600" y="3111500"/>
            <a:ext cx="8374650" cy="4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can be estimated by Monte Carlo simulation or matrix exponentiation,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="1" baseline="31999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v</a:t>
            </a:r>
          </a:p>
        </p:txBody>
      </p:sp>
      <p:sp>
        <p:nvSpPr>
          <p:cNvPr id="3779" name="Shape 3779"/>
          <p:cNvSpPr/>
          <p:nvPr/>
        </p:nvSpPr>
        <p:spPr>
          <a:xfrm>
            <a:off x="990600" y="2159000"/>
            <a:ext cx="7594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completely describes the stochastic process by specifying:</a:t>
            </a:r>
          </a:p>
        </p:txBody>
      </p:sp>
      <p:sp>
        <p:nvSpPr>
          <p:cNvPr id="3780" name="Shape 3780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Continuous-time Markov models </a:t>
            </a:r>
          </a:p>
        </p:txBody>
      </p:sp>
      <p:sp>
        <p:nvSpPr>
          <p:cNvPr id="3781" name="Shape 3781"/>
          <p:cNvSpPr/>
          <p:nvPr/>
        </p:nvSpPr>
        <p:spPr>
          <a:xfrm>
            <a:off x="990600" y="1397000"/>
            <a:ext cx="8576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describe the stochastic process by which traits (nucleotides) evolve over the tree </a:t>
            </a:r>
          </a:p>
        </p:txBody>
      </p:sp>
      <p:sp>
        <p:nvSpPr>
          <p:cNvPr id="3782" name="Shape 3782"/>
          <p:cNvSpPr/>
          <p:nvPr/>
        </p:nvSpPr>
        <p:spPr>
          <a:xfrm>
            <a:off x="945653" y="139997"/>
            <a:ext cx="826869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Mechanisms of Character Change</a:t>
            </a:r>
          </a:p>
        </p:txBody>
      </p:sp>
      <p:sp>
        <p:nvSpPr>
          <p:cNvPr id="3783" name="Shape 3783"/>
          <p:cNvSpPr/>
          <p:nvPr/>
        </p:nvSpPr>
        <p:spPr>
          <a:xfrm>
            <a:off x="635000" y="18034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4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Arial"/>
                <a:ea typeface="Arial"/>
                <a:cs typeface="Arial"/>
                <a:sym typeface="Arial"/>
              </a:rPr>
              <a:t>Instantaneous-rate matrix,</a:t>
            </a:r>
            <a:r>
              <a:rPr sz="2000"/>
              <a:t> </a:t>
            </a:r>
            <a:r>
              <a:rPr b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57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Shape 459"/>
          <p:cNvSpPr/>
          <p:nvPr/>
        </p:nvSpPr>
        <p:spPr>
          <a:xfrm>
            <a:off x="2667000" y="28194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0" name="Shape 460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1" name="Shape 461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462" name="Shape 462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463" name="Shape 463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464" name="Shape 464"/>
          <p:cNvSpPr/>
          <p:nvPr/>
        </p:nvSpPr>
        <p:spPr>
          <a:xfrm>
            <a:off x="5130800" y="2108200"/>
            <a:ext cx="3073400" cy="3302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1206500" y="5740400"/>
            <a:ext cx="7239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Phylogenies </a:t>
            </a:r>
            <a:r>
              <a:rPr u="sng"/>
              <a:t>fully specify</a:t>
            </a:r>
            <a:r>
              <a:t> evolutionary relationships among a set of species.</a:t>
            </a:r>
          </a:p>
        </p:txBody>
      </p:sp>
      <p:sp>
        <p:nvSpPr>
          <p:cNvPr id="466" name="Shape 466"/>
          <p:cNvSpPr/>
          <p:nvPr/>
        </p:nvSpPr>
        <p:spPr>
          <a:xfrm>
            <a:off x="1206500" y="6121400"/>
            <a:ext cx="7239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Unrooted trees </a:t>
            </a:r>
            <a:r>
              <a:rPr u="sng">
                <a:solidFill>
                  <a:srgbClr val="424242"/>
                </a:solidFill>
              </a:rPr>
              <a:t>constrain</a:t>
            </a:r>
            <a:r>
              <a:rPr>
                <a:solidFill>
                  <a:srgbClr val="424242"/>
                </a:solidFill>
              </a:rPr>
              <a:t> but do not fully specify evolutionary relationships.</a:t>
            </a:r>
          </a:p>
        </p:txBody>
      </p:sp>
      <p:sp>
        <p:nvSpPr>
          <p:cNvPr id="467" name="Shape 467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Types of trees and their anatomy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Shape 3785"/>
          <p:cNvSpPr/>
          <p:nvPr/>
        </p:nvSpPr>
        <p:spPr>
          <a:xfrm>
            <a:off x="1244600" y="3505200"/>
            <a:ext cx="8477923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i="1"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Stationary frequencies</a:t>
            </a:r>
            <a:r>
              <a: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the long-term probability of observing the chain in state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</a:p>
        </p:txBody>
      </p:sp>
      <p:sp>
        <p:nvSpPr>
          <p:cNvPr id="3786" name="Shape 3786"/>
          <p:cNvSpPr/>
          <p:nvPr/>
        </p:nvSpPr>
        <p:spPr>
          <a:xfrm>
            <a:off x="1244600" y="2540000"/>
            <a:ext cx="8089900" cy="658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i="1"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Transition probabilities</a:t>
            </a:r>
            <a:r>
              <a: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5999"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probability of observing state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>
                <a:solidFill>
                  <a:srgbClr val="424242"/>
                </a:solidFill>
              </a:rPr>
              <a:t> 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conditioned 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on starting in state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>
                <a:solidFill>
                  <a:srgbClr val="424242"/>
                </a:solidFill>
              </a:rPr>
              <a:t> 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and running the process over a branch of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</a:p>
        </p:txBody>
      </p:sp>
      <p:sp>
        <p:nvSpPr>
          <p:cNvPr id="3787" name="Shape 3787"/>
          <p:cNvSpPr/>
          <p:nvPr/>
        </p:nvSpPr>
        <p:spPr>
          <a:xfrm>
            <a:off x="1498600" y="3111500"/>
            <a:ext cx="8374650" cy="4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can be estimated by Monte Carlo simulation or matrix exponentiation,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b="1" baseline="31999"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31999" i="1">
                <a:latin typeface="Times"/>
                <a:ea typeface="Times"/>
                <a:cs typeface="Times"/>
                <a:sym typeface="Times"/>
              </a:rPr>
              <a:t>v</a:t>
            </a:r>
          </a:p>
        </p:txBody>
      </p:sp>
      <p:sp>
        <p:nvSpPr>
          <p:cNvPr id="3788" name="Shape 3788"/>
          <p:cNvSpPr/>
          <p:nvPr/>
        </p:nvSpPr>
        <p:spPr>
          <a:xfrm>
            <a:off x="990600" y="2159000"/>
            <a:ext cx="75946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completely describes the stochastic process by specifying:</a:t>
            </a:r>
          </a:p>
        </p:txBody>
      </p:sp>
      <p:sp>
        <p:nvSpPr>
          <p:cNvPr id="3789" name="Shape 3789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Continuous-time Markov models </a:t>
            </a:r>
          </a:p>
        </p:txBody>
      </p:sp>
      <p:sp>
        <p:nvSpPr>
          <p:cNvPr id="3790" name="Shape 3790"/>
          <p:cNvSpPr/>
          <p:nvPr/>
        </p:nvSpPr>
        <p:spPr>
          <a:xfrm>
            <a:off x="990600" y="1397000"/>
            <a:ext cx="8576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describe the stochastic process by which traits (nucleotides) evolve over the tree </a:t>
            </a:r>
          </a:p>
        </p:txBody>
      </p:sp>
      <p:sp>
        <p:nvSpPr>
          <p:cNvPr id="3791" name="Shape 3791"/>
          <p:cNvSpPr/>
          <p:nvPr/>
        </p:nvSpPr>
        <p:spPr>
          <a:xfrm>
            <a:off x="945653" y="139997"/>
            <a:ext cx="826869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Mechanisms of Character Change</a:t>
            </a:r>
          </a:p>
        </p:txBody>
      </p:sp>
      <p:sp>
        <p:nvSpPr>
          <p:cNvPr id="3792" name="Shape 3792"/>
          <p:cNvSpPr/>
          <p:nvPr/>
        </p:nvSpPr>
        <p:spPr>
          <a:xfrm>
            <a:off x="635000" y="18034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4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 sz="2000">
                <a:latin typeface="Arial"/>
                <a:ea typeface="Arial"/>
                <a:cs typeface="Arial"/>
                <a:sym typeface="Arial"/>
              </a:rPr>
              <a:t>Instantaneous-rate matrix,</a:t>
            </a:r>
            <a:r>
              <a:rPr sz="2000"/>
              <a:t> </a:t>
            </a:r>
            <a:r>
              <a:rPr b="1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4" name="Q-matri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300" y="2006600"/>
            <a:ext cx="6088521" cy="140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795" name="Shape 3795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Instantaneous-rate matrix, 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latin typeface="Arial"/>
                <a:ea typeface="Arial"/>
                <a:cs typeface="Arial"/>
                <a:sym typeface="Arial"/>
              </a:rPr>
              <a:t>, and the transition probability matrix,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</a:p>
        </p:txBody>
      </p:sp>
      <p:sp>
        <p:nvSpPr>
          <p:cNvPr id="3796" name="Shape 3796"/>
          <p:cNvSpPr/>
          <p:nvPr/>
        </p:nvSpPr>
        <p:spPr>
          <a:xfrm>
            <a:off x="945653" y="139997"/>
            <a:ext cx="826869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Mechanisms of Character Change</a:t>
            </a:r>
          </a:p>
        </p:txBody>
      </p:sp>
      <p:sp>
        <p:nvSpPr>
          <p:cNvPr id="3797" name="Shape 3797"/>
          <p:cNvSpPr/>
          <p:nvPr/>
        </p:nvSpPr>
        <p:spPr>
          <a:xfrm>
            <a:off x="990600" y="1397000"/>
            <a:ext cx="75946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instantaneous rate matrix describes the probability of change 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between each state in an infinitesimal time interval,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999"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∂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sz="1800">
                <a:solidFill>
                  <a:srgbClr val="42424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9" name="P-matri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00" y="4279900"/>
            <a:ext cx="6244193" cy="140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0" name="Q-matrix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300" y="2006600"/>
            <a:ext cx="6088521" cy="140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801" name="Shape 3801"/>
          <p:cNvSpPr/>
          <p:nvPr/>
        </p:nvSpPr>
        <p:spPr>
          <a:xfrm>
            <a:off x="990600" y="1397000"/>
            <a:ext cx="75946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instantaneous rate matrix describes the probability of change 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between each state in an infinitesimal time interval,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999"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∂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sz="1800">
                <a:solidFill>
                  <a:srgbClr val="424242"/>
                </a:solidFill>
              </a:rPr>
              <a:t> </a:t>
            </a:r>
          </a:p>
        </p:txBody>
      </p:sp>
      <p:sp>
        <p:nvSpPr>
          <p:cNvPr id="3802" name="Shape 3802"/>
          <p:cNvSpPr/>
          <p:nvPr/>
        </p:nvSpPr>
        <p:spPr>
          <a:xfrm>
            <a:off x="945653" y="139997"/>
            <a:ext cx="826869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Mechanisms of Character Change</a:t>
            </a:r>
          </a:p>
        </p:txBody>
      </p:sp>
      <p:sp>
        <p:nvSpPr>
          <p:cNvPr id="3803" name="Shape 3803"/>
          <p:cNvSpPr/>
          <p:nvPr/>
        </p:nvSpPr>
        <p:spPr>
          <a:xfrm>
            <a:off x="990600" y="3683000"/>
            <a:ext cx="9012115" cy="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transition probability matrix,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5999"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)}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describes the probability of observing 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given that we started in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and ran the process over a branch of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</a:p>
        </p:txBody>
      </p:sp>
      <p:sp>
        <p:nvSpPr>
          <p:cNvPr id="3804" name="Shape 3804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Instantaneous-rate matrix, 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latin typeface="Arial"/>
                <a:ea typeface="Arial"/>
                <a:cs typeface="Arial"/>
                <a:sym typeface="Arial"/>
              </a:rPr>
              <a:t>, and the transition probability matrix,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Shape 3806"/>
          <p:cNvSpPr/>
          <p:nvPr/>
        </p:nvSpPr>
        <p:spPr>
          <a:xfrm>
            <a:off x="990600" y="5905500"/>
            <a:ext cx="78359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relationship between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b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= </a:t>
            </a:r>
            <a:r>
              <a:rPr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 b="1" baseline="31999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Q</a:t>
            </a:r>
            <a:r>
              <a:rPr baseline="31999" i="1">
                <a:solidFill>
                  <a:srgbClr val="424242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</a:p>
        </p:txBody>
      </p:sp>
      <p:sp>
        <p:nvSpPr>
          <p:cNvPr id="3807" name="Shape 3807"/>
          <p:cNvSpPr/>
          <p:nvPr/>
        </p:nvSpPr>
        <p:spPr>
          <a:xfrm>
            <a:off x="1397000" y="6286500"/>
            <a:ext cx="7835900" cy="629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transition probabilities integrate over all possible histories by which an 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initial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can give rise to an end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over branch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>
                <a:solidFill>
                  <a:srgbClr val="424242"/>
                </a:solidFill>
              </a:rPr>
              <a:t>  </a:t>
            </a:r>
          </a:p>
        </p:txBody>
      </p:sp>
      <p:pic>
        <p:nvPicPr>
          <p:cNvPr id="3808" name="P-matri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00" y="4279900"/>
            <a:ext cx="6244193" cy="140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9" name="Q-matrix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300" y="2006600"/>
            <a:ext cx="6088521" cy="140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0" name="Shape 3810"/>
          <p:cNvSpPr/>
          <p:nvPr/>
        </p:nvSpPr>
        <p:spPr>
          <a:xfrm>
            <a:off x="945653" y="139997"/>
            <a:ext cx="826869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Stochastic Mechanisms of Character Change</a:t>
            </a:r>
          </a:p>
        </p:txBody>
      </p:sp>
      <p:sp>
        <p:nvSpPr>
          <p:cNvPr id="3811" name="Shape 3811"/>
          <p:cNvSpPr/>
          <p:nvPr/>
        </p:nvSpPr>
        <p:spPr>
          <a:xfrm>
            <a:off x="990600" y="1397000"/>
            <a:ext cx="75946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instantaneous rate matrix describes the probability of change 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between each state in an infinitesimal time interval,</a:t>
            </a:r>
            <a:r>
              <a:rPr>
                <a:solidFill>
                  <a:srgbClr val="424242"/>
                </a:solidFill>
              </a:rPr>
              <a:t>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5999"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∂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sz="1800">
                <a:solidFill>
                  <a:srgbClr val="424242"/>
                </a:solidFill>
              </a:rPr>
              <a:t> </a:t>
            </a:r>
          </a:p>
        </p:txBody>
      </p:sp>
      <p:sp>
        <p:nvSpPr>
          <p:cNvPr id="3812" name="Shape 3812"/>
          <p:cNvSpPr/>
          <p:nvPr/>
        </p:nvSpPr>
        <p:spPr>
          <a:xfrm>
            <a:off x="990600" y="3683000"/>
            <a:ext cx="9012115" cy="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transition probability matrix, 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5999"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)}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, describes the probability of observing </a:t>
            </a:r>
            <a:b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 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given that we started in state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and ran the process over a branch of length </a:t>
            </a:r>
            <a:r>
              <a:rPr i="1" sz="18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</a:p>
        </p:txBody>
      </p:sp>
      <p:sp>
        <p:nvSpPr>
          <p:cNvPr id="3813" name="Shape 3813"/>
          <p:cNvSpPr/>
          <p:nvPr/>
        </p:nvSpPr>
        <p:spPr>
          <a:xfrm>
            <a:off x="639154" y="1016000"/>
            <a:ext cx="8001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Instantaneous-rate matrix, 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>
                <a:latin typeface="Arial"/>
                <a:ea typeface="Arial"/>
                <a:cs typeface="Arial"/>
                <a:sym typeface="Arial"/>
              </a:rPr>
              <a:t>, and the transition probability matrix,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Shape 3815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816" name="Shape 3816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3817" name="Shape 3817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818" name="Shape 3818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3819" name="Shape 3819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3820" name="Shape 3820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3821" name="Shape 3821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3822" name="Shape 3822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3823" name="Shape 3823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3824" name="Shape 3824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25" name="Shape 3825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3826" name="Shape 3826"/>
          <p:cNvSpPr/>
          <p:nvPr/>
        </p:nvSpPr>
        <p:spPr>
          <a:xfrm>
            <a:off x="2628900" y="3073400"/>
            <a:ext cx="1816100" cy="698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27" name="Shape 3827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Shape 3829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830" name="Shape 3830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3831" name="Shape 3831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832" name="Shape 3832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3833" name="Shape 3833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3834" name="Shape 3834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3835" name="Shape 3835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3836" name="Shape 3836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3837" name="Shape 3837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3838" name="Shape 3838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39" name="Shape 3839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3840" name="Shape 3840"/>
          <p:cNvSpPr/>
          <p:nvPr/>
        </p:nvSpPr>
        <p:spPr>
          <a:xfrm>
            <a:off x="4711700" y="1238101"/>
            <a:ext cx="1816100" cy="698501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1" name="Shape 3841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  <p:sp>
        <p:nvSpPr>
          <p:cNvPr id="3842" name="Shape 3842"/>
          <p:cNvSpPr/>
          <p:nvPr/>
        </p:nvSpPr>
        <p:spPr>
          <a:xfrm>
            <a:off x="4730750" y="4176104"/>
            <a:ext cx="1841500" cy="385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Next time!!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4" name="Lecture_3 (dragged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-127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45" name="Shape 3845"/>
          <p:cNvSpPr/>
          <p:nvPr/>
        </p:nvSpPr>
        <p:spPr>
          <a:xfrm>
            <a:off x="749300" y="1943100"/>
            <a:ext cx="8026400" cy="2463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6" name="Shape 3846"/>
          <p:cNvSpPr/>
          <p:nvPr/>
        </p:nvSpPr>
        <p:spPr>
          <a:xfrm>
            <a:off x="749300" y="-127000"/>
            <a:ext cx="80264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7" name="Shape 3847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9" name="Lecture_3 (dragged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-127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0" name="Shape 3850"/>
          <p:cNvSpPr/>
          <p:nvPr/>
        </p:nvSpPr>
        <p:spPr>
          <a:xfrm>
            <a:off x="749300" y="2705100"/>
            <a:ext cx="8026400" cy="2463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51" name="Shape 3851"/>
          <p:cNvSpPr/>
          <p:nvPr/>
        </p:nvSpPr>
        <p:spPr>
          <a:xfrm>
            <a:off x="749300" y="-127000"/>
            <a:ext cx="80264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52" name="Shape 3852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4" name="Lecture_3 (dragged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-127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5" name="Shape 3855"/>
          <p:cNvSpPr/>
          <p:nvPr/>
        </p:nvSpPr>
        <p:spPr>
          <a:xfrm>
            <a:off x="749300" y="-127000"/>
            <a:ext cx="80264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56" name="Shape 3856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8" name="Lecture_3 (dragged) 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-127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9" name="Shape 3859"/>
          <p:cNvSpPr/>
          <p:nvPr/>
        </p:nvSpPr>
        <p:spPr>
          <a:xfrm>
            <a:off x="749300" y="2070100"/>
            <a:ext cx="8026400" cy="3937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0" name="Shape 3860"/>
          <p:cNvSpPr/>
          <p:nvPr/>
        </p:nvSpPr>
        <p:spPr>
          <a:xfrm>
            <a:off x="749300" y="-127000"/>
            <a:ext cx="80264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1" name="Shape 3861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70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Shape 472"/>
          <p:cNvSpPr/>
          <p:nvPr/>
        </p:nvSpPr>
        <p:spPr>
          <a:xfrm>
            <a:off x="2667000" y="28194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3" name="Shape 473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74" name="rooted_tree_4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5400" y="2141146"/>
            <a:ext cx="1117600" cy="259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rooted_tree_1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75500" y="2146300"/>
            <a:ext cx="1095375" cy="25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rooted_tree_8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22900" y="2844800"/>
            <a:ext cx="222250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rooted_tree_6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58100" y="2921000"/>
            <a:ext cx="222250" cy="26670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Shape 478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479" name="Shape 479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480" name="Shape 480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481" name="Shape 481"/>
          <p:cNvSpPr/>
          <p:nvPr/>
        </p:nvSpPr>
        <p:spPr>
          <a:xfrm>
            <a:off x="5130800" y="2108200"/>
            <a:ext cx="3073400" cy="3302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2" name="Shape 482"/>
          <p:cNvSpPr/>
          <p:nvPr/>
        </p:nvSpPr>
        <p:spPr>
          <a:xfrm>
            <a:off x="1206500" y="5740400"/>
            <a:ext cx="7239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Phylogenies </a:t>
            </a:r>
            <a:r>
              <a:rPr u="sng"/>
              <a:t>fully specify</a:t>
            </a:r>
            <a:r>
              <a:t> evolutionary relationships among a set of species.</a:t>
            </a:r>
          </a:p>
        </p:txBody>
      </p:sp>
      <p:sp>
        <p:nvSpPr>
          <p:cNvPr id="483" name="Shape 483"/>
          <p:cNvSpPr/>
          <p:nvPr/>
        </p:nvSpPr>
        <p:spPr>
          <a:xfrm>
            <a:off x="1206500" y="6121400"/>
            <a:ext cx="7239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Unrooted trees </a:t>
            </a:r>
            <a:r>
              <a:rPr u="sng">
                <a:solidFill>
                  <a:srgbClr val="424242"/>
                </a:solidFill>
              </a:rPr>
              <a:t>constrain</a:t>
            </a:r>
            <a:r>
              <a:rPr>
                <a:solidFill>
                  <a:srgbClr val="424242"/>
                </a:solidFill>
              </a:rPr>
              <a:t> but do not fully specify evolutionary relationships.</a:t>
            </a:r>
          </a:p>
        </p:txBody>
      </p:sp>
      <p:sp>
        <p:nvSpPr>
          <p:cNvPr id="484" name="Shape 484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Types of trees and their anatomy</a:t>
            </a:r>
          </a:p>
        </p:txBody>
      </p:sp>
      <p:sp>
        <p:nvSpPr>
          <p:cNvPr id="485" name="Shape 485"/>
          <p:cNvSpPr/>
          <p:nvPr/>
        </p:nvSpPr>
        <p:spPr>
          <a:xfrm>
            <a:off x="1206500" y="6502400"/>
            <a:ext cx="7239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So, unrooted trees are not phylogenies.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3" name="Lecture_3 (dragged) 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-127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4" name="Shape 3864"/>
          <p:cNvSpPr/>
          <p:nvPr/>
        </p:nvSpPr>
        <p:spPr>
          <a:xfrm>
            <a:off x="749300" y="3378200"/>
            <a:ext cx="8026400" cy="260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5" name="Shape 3865"/>
          <p:cNvSpPr/>
          <p:nvPr/>
        </p:nvSpPr>
        <p:spPr>
          <a:xfrm>
            <a:off x="749300" y="-127000"/>
            <a:ext cx="80264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6" name="Shape 3866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8" name="Lecture_3 (dragged) 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-127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9" name="Shape 3869"/>
          <p:cNvSpPr/>
          <p:nvPr/>
        </p:nvSpPr>
        <p:spPr>
          <a:xfrm>
            <a:off x="749300" y="4483100"/>
            <a:ext cx="8026400" cy="1524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0" name="Shape 3870"/>
          <p:cNvSpPr/>
          <p:nvPr/>
        </p:nvSpPr>
        <p:spPr>
          <a:xfrm>
            <a:off x="749300" y="-127000"/>
            <a:ext cx="80264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1" name="Shape 3871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3" name="Lecture_3 (dragged) 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-127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74" name="Shape 3874"/>
          <p:cNvSpPr/>
          <p:nvPr/>
        </p:nvSpPr>
        <p:spPr>
          <a:xfrm>
            <a:off x="749300" y="5270500"/>
            <a:ext cx="8026400" cy="736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5" name="Shape 3875"/>
          <p:cNvSpPr/>
          <p:nvPr/>
        </p:nvSpPr>
        <p:spPr>
          <a:xfrm>
            <a:off x="749300" y="-127000"/>
            <a:ext cx="80264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6" name="Shape 3876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8" name="Lecture_3 (dragged) 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-127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79" name="Shape 3879"/>
          <p:cNvSpPr/>
          <p:nvPr/>
        </p:nvSpPr>
        <p:spPr>
          <a:xfrm>
            <a:off x="749300" y="-127000"/>
            <a:ext cx="80264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0" name="Shape 3880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2" name="Q-matri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300" y="2006600"/>
            <a:ext cx="6088521" cy="140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3" name="Shape 3883"/>
          <p:cNvSpPr/>
          <p:nvPr/>
        </p:nvSpPr>
        <p:spPr>
          <a:xfrm>
            <a:off x="639154" y="1016000"/>
            <a:ext cx="8636001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Let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t>s check the scaling of our hypothetical rate matrix</a:t>
            </a:r>
          </a:p>
        </p:txBody>
      </p:sp>
      <p:sp>
        <p:nvSpPr>
          <p:cNvPr id="3884" name="Shape 3884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  <p:sp>
        <p:nvSpPr>
          <p:cNvPr id="3885" name="Shape 3885"/>
          <p:cNvSpPr/>
          <p:nvPr/>
        </p:nvSpPr>
        <p:spPr>
          <a:xfrm>
            <a:off x="990600" y="1397000"/>
            <a:ext cx="75946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instantaneous rate matrix...</a:t>
            </a:r>
          </a:p>
        </p:txBody>
      </p:sp>
      <p:sp>
        <p:nvSpPr>
          <p:cNvPr id="3886" name="Shape 3886"/>
          <p:cNvSpPr/>
          <p:nvPr/>
        </p:nvSpPr>
        <p:spPr>
          <a:xfrm>
            <a:off x="990600" y="3683000"/>
            <a:ext cx="8420100" cy="355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Stationary frequencies...</a:t>
            </a:r>
          </a:p>
        </p:txBody>
      </p:sp>
      <p:pic>
        <p:nvPicPr>
          <p:cNvPr id="3887" name="stationary_freqs.pdf"/>
          <p:cNvPicPr>
            <a:picLocks noChangeAspect="1"/>
          </p:cNvPicPr>
          <p:nvPr/>
        </p:nvPicPr>
        <p:blipFill>
          <a:blip r:embed="rId3">
            <a:extLst/>
          </a:blip>
          <a:srcRect l="2056" t="0" r="2789" b="0"/>
          <a:stretch>
            <a:fillRect/>
          </a:stretch>
        </p:blipFill>
        <p:spPr>
          <a:xfrm>
            <a:off x="1727200" y="4290079"/>
            <a:ext cx="4773600" cy="1329369"/>
          </a:xfrm>
          <a:prstGeom prst="rect">
            <a:avLst/>
          </a:prstGeom>
          <a:ln w="12700">
            <a:miter lim="400000"/>
          </a:ln>
        </p:spPr>
      </p:pic>
      <p:sp>
        <p:nvSpPr>
          <p:cNvPr id="3888" name="Shape 3888"/>
          <p:cNvSpPr/>
          <p:nvPr/>
        </p:nvSpPr>
        <p:spPr>
          <a:xfrm>
            <a:off x="990600" y="5588000"/>
            <a:ext cx="8420100" cy="355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average substitution rate...</a:t>
            </a:r>
          </a:p>
        </p:txBody>
      </p:sp>
      <p:pic>
        <p:nvPicPr>
          <p:cNvPr id="3889" name="avg_rat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791" y="6286500"/>
            <a:ext cx="8306818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90" name="Shape 3890"/>
          <p:cNvSpPr/>
          <p:nvPr/>
        </p:nvSpPr>
        <p:spPr>
          <a:xfrm>
            <a:off x="584200" y="3378200"/>
            <a:ext cx="8470900" cy="3581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" name="Q-matri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300" y="2006600"/>
            <a:ext cx="6088521" cy="140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893" name="Shape 3893"/>
          <p:cNvSpPr/>
          <p:nvPr/>
        </p:nvSpPr>
        <p:spPr>
          <a:xfrm>
            <a:off x="639154" y="1016000"/>
            <a:ext cx="8636001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Let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t>s check the scaling of our hypothetical rate matrix</a:t>
            </a:r>
          </a:p>
        </p:txBody>
      </p:sp>
      <p:sp>
        <p:nvSpPr>
          <p:cNvPr id="3894" name="Shape 3894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  <p:sp>
        <p:nvSpPr>
          <p:cNvPr id="3895" name="Shape 3895"/>
          <p:cNvSpPr/>
          <p:nvPr/>
        </p:nvSpPr>
        <p:spPr>
          <a:xfrm>
            <a:off x="990600" y="1397000"/>
            <a:ext cx="75946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instantaneous rate matrix...</a:t>
            </a:r>
          </a:p>
        </p:txBody>
      </p:sp>
      <p:sp>
        <p:nvSpPr>
          <p:cNvPr id="3896" name="Shape 3896"/>
          <p:cNvSpPr/>
          <p:nvPr/>
        </p:nvSpPr>
        <p:spPr>
          <a:xfrm>
            <a:off x="990600" y="3683000"/>
            <a:ext cx="84201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Stationary frequencies...</a:t>
            </a:r>
          </a:p>
        </p:txBody>
      </p:sp>
      <p:pic>
        <p:nvPicPr>
          <p:cNvPr id="3897" name="stationary_freqs.pdf"/>
          <p:cNvPicPr>
            <a:picLocks noChangeAspect="1"/>
          </p:cNvPicPr>
          <p:nvPr/>
        </p:nvPicPr>
        <p:blipFill>
          <a:blip r:embed="rId3">
            <a:extLst/>
          </a:blip>
          <a:srcRect l="2056" t="0" r="2789" b="0"/>
          <a:stretch>
            <a:fillRect/>
          </a:stretch>
        </p:blipFill>
        <p:spPr>
          <a:xfrm>
            <a:off x="1727200" y="4290079"/>
            <a:ext cx="4773600" cy="1329369"/>
          </a:xfrm>
          <a:prstGeom prst="rect">
            <a:avLst/>
          </a:prstGeom>
          <a:ln w="12700">
            <a:miter lim="400000"/>
          </a:ln>
        </p:spPr>
      </p:pic>
      <p:sp>
        <p:nvSpPr>
          <p:cNvPr id="3898" name="Shape 3898"/>
          <p:cNvSpPr/>
          <p:nvPr/>
        </p:nvSpPr>
        <p:spPr>
          <a:xfrm>
            <a:off x="990600" y="5588000"/>
            <a:ext cx="8420100" cy="355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average substitution rate...</a:t>
            </a:r>
          </a:p>
        </p:txBody>
      </p:sp>
      <p:pic>
        <p:nvPicPr>
          <p:cNvPr id="3899" name="avg_rat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791" y="6286500"/>
            <a:ext cx="8306818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00" name="Shape 3900"/>
          <p:cNvSpPr/>
          <p:nvPr/>
        </p:nvSpPr>
        <p:spPr>
          <a:xfrm>
            <a:off x="584200" y="5626100"/>
            <a:ext cx="8470900" cy="133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2" name="Q-matri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300" y="2006600"/>
            <a:ext cx="6088521" cy="140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903" name="Shape 3903"/>
          <p:cNvSpPr/>
          <p:nvPr/>
        </p:nvSpPr>
        <p:spPr>
          <a:xfrm>
            <a:off x="639154" y="1016000"/>
            <a:ext cx="8636001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t>Let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t>s check the scaling of our hypothetical rate matrix</a:t>
            </a:r>
          </a:p>
        </p:txBody>
      </p:sp>
      <p:sp>
        <p:nvSpPr>
          <p:cNvPr id="3904" name="Shape 3904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  <p:sp>
        <p:nvSpPr>
          <p:cNvPr id="3905" name="Shape 3905"/>
          <p:cNvSpPr/>
          <p:nvPr/>
        </p:nvSpPr>
        <p:spPr>
          <a:xfrm>
            <a:off x="990600" y="1397000"/>
            <a:ext cx="75946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instantaneous rate matrix...</a:t>
            </a:r>
          </a:p>
        </p:txBody>
      </p:sp>
      <p:sp>
        <p:nvSpPr>
          <p:cNvPr id="3906" name="Shape 3906"/>
          <p:cNvSpPr/>
          <p:nvPr/>
        </p:nvSpPr>
        <p:spPr>
          <a:xfrm>
            <a:off x="990600" y="3683000"/>
            <a:ext cx="84201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Stationary frequencies...</a:t>
            </a:r>
          </a:p>
        </p:txBody>
      </p:sp>
      <p:pic>
        <p:nvPicPr>
          <p:cNvPr id="3907" name="stationary_freqs.pdf"/>
          <p:cNvPicPr>
            <a:picLocks noChangeAspect="1"/>
          </p:cNvPicPr>
          <p:nvPr/>
        </p:nvPicPr>
        <p:blipFill>
          <a:blip r:embed="rId3">
            <a:extLst/>
          </a:blip>
          <a:srcRect l="2056" t="0" r="2789" b="0"/>
          <a:stretch>
            <a:fillRect/>
          </a:stretch>
        </p:blipFill>
        <p:spPr>
          <a:xfrm>
            <a:off x="1727200" y="4290079"/>
            <a:ext cx="4773600" cy="1329369"/>
          </a:xfrm>
          <a:prstGeom prst="rect">
            <a:avLst/>
          </a:prstGeom>
          <a:ln w="12700">
            <a:miter lim="400000"/>
          </a:ln>
        </p:spPr>
      </p:pic>
      <p:sp>
        <p:nvSpPr>
          <p:cNvPr id="3908" name="Shape 3908"/>
          <p:cNvSpPr/>
          <p:nvPr/>
        </p:nvSpPr>
        <p:spPr>
          <a:xfrm>
            <a:off x="990600" y="5588000"/>
            <a:ext cx="84201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(weighted) average substitution rate...</a:t>
            </a:r>
          </a:p>
        </p:txBody>
      </p:sp>
      <p:pic>
        <p:nvPicPr>
          <p:cNvPr id="3909" name="avg_rat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791" y="6159500"/>
            <a:ext cx="8306818" cy="4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/>
          <p:nvPr/>
        </p:nvSpPr>
        <p:spPr>
          <a:xfrm>
            <a:off x="639154" y="1016000"/>
            <a:ext cx="86360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800"/>
              </a:lnSpc>
              <a:tabLst>
                <a:tab pos="838200" algn="l"/>
              </a:tabLst>
              <a:defRPr sz="2400">
                <a:solidFill>
                  <a:srgbClr val="0322BB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Can we correctly estimate the true branch length used in our simulation?</a:t>
            </a:r>
          </a:p>
        </p:txBody>
      </p:sp>
      <p:sp>
        <p:nvSpPr>
          <p:cNvPr id="3912" name="Shape 3912"/>
          <p:cNvSpPr/>
          <p:nvPr/>
        </p:nvSpPr>
        <p:spPr>
          <a:xfrm>
            <a:off x="990600" y="190500"/>
            <a:ext cx="81788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-12700">
              <a:lnSpc>
                <a:spcPts val="4300"/>
              </a:lnSpc>
              <a:tabLst>
                <a:tab pos="977900" algn="l"/>
              </a:tabLst>
              <a:defRPr sz="3600">
                <a:solidFill>
                  <a:srgbClr val="021EAA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/>
            <a:r>
              <a:t>Scaling the Instantaneous Rate Matrix</a:t>
            </a:r>
          </a:p>
        </p:txBody>
      </p:sp>
      <p:sp>
        <p:nvSpPr>
          <p:cNvPr id="3913" name="Shape 3913"/>
          <p:cNvSpPr/>
          <p:nvPr/>
        </p:nvSpPr>
        <p:spPr>
          <a:xfrm>
            <a:off x="990600" y="1397000"/>
            <a:ext cx="7594600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weighted sum of the average (expected) number of changes for all four states...</a:t>
            </a:r>
          </a:p>
        </p:txBody>
      </p:sp>
      <p:pic>
        <p:nvPicPr>
          <p:cNvPr id="391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5100" y="2095500"/>
            <a:ext cx="308610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5" name="Shape 3915"/>
          <p:cNvSpPr/>
          <p:nvPr/>
        </p:nvSpPr>
        <p:spPr>
          <a:xfrm>
            <a:off x="990600" y="3937000"/>
            <a:ext cx="7594600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solidFill>
                  <a:srgbClr val="424242"/>
                </a:solidFill>
              </a:rPr>
              <a:t>Where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5999"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>
                <a:solidFill>
                  <a:srgbClr val="424242"/>
                </a:solidFill>
              </a:rPr>
              <a:t> is the average number of changes observed for simulations that began in state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>
                <a:solidFill>
                  <a:srgbClr val="424242"/>
                </a:solidFill>
              </a:rPr>
              <a:t>, and </a:t>
            </a:r>
            <a:r>
              <a:rPr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π</a:t>
            </a:r>
            <a:r>
              <a:rPr baseline="-5999"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>
                <a:solidFill>
                  <a:srgbClr val="424242"/>
                </a:solidFill>
              </a:rPr>
              <a:t> is the stationary frequency for state </a:t>
            </a:r>
            <a:r>
              <a:rPr i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61" name="Shape 161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Phylogenetic </a:t>
            </a:r>
            <a:r>
              <a:rPr>
                <a:solidFill>
                  <a:srgbClr val="424242"/>
                </a:solidFill>
              </a:rPr>
              <a:t>data &amp; the tree-topology and branch-length parameters</a:t>
            </a:r>
          </a:p>
        </p:txBody>
      </p:sp>
      <p:sp>
        <p:nvSpPr>
          <p:cNvPr id="162" name="Shape 162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A quick review of where we’ve been</a:t>
            </a:r>
          </a:p>
        </p:txBody>
      </p:sp>
      <p:sp>
        <p:nvSpPr>
          <p:cNvPr id="163" name="Shape 163"/>
          <p:cNvSpPr/>
          <p:nvPr/>
        </p:nvSpPr>
        <p:spPr>
          <a:xfrm>
            <a:off x="990600" y="22860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Making friends with some useful math</a:t>
            </a:r>
          </a:p>
        </p:txBody>
      </p:sp>
      <p:sp>
        <p:nvSpPr>
          <p:cNvPr id="164" name="Shape 164"/>
          <p:cNvSpPr/>
          <p:nvPr/>
        </p:nvSpPr>
        <p:spPr>
          <a:xfrm>
            <a:off x="635000" y="1905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A very Brief introduction to some basic probability theory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Lecture_1_slides (dragged) 2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hape 488"/>
          <p:cNvSpPr/>
          <p:nvPr/>
        </p:nvSpPr>
        <p:spPr>
          <a:xfrm>
            <a:off x="1515337" y="-1"/>
            <a:ext cx="7764326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9" name="Shape 489"/>
          <p:cNvSpPr/>
          <p:nvPr/>
        </p:nvSpPr>
        <p:spPr>
          <a:xfrm>
            <a:off x="584200" y="965200"/>
            <a:ext cx="48133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0" name="Shape 490"/>
          <p:cNvSpPr/>
          <p:nvPr/>
        </p:nvSpPr>
        <p:spPr>
          <a:xfrm>
            <a:off x="721224" y="5680785"/>
            <a:ext cx="7734873" cy="12700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1206500" y="5740400"/>
            <a:ext cx="7239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Typically, we root unrooted trees using the outgroup method</a:t>
            </a:r>
          </a:p>
        </p:txBody>
      </p:sp>
      <p:sp>
        <p:nvSpPr>
          <p:cNvPr id="492" name="Shape 492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Transforming an unrooted tree into a phylogeny</a:t>
            </a:r>
          </a:p>
        </p:txBody>
      </p:sp>
      <p:sp>
        <p:nvSpPr>
          <p:cNvPr id="493" name="Shape 493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6" name="Shape 496"/>
          <p:cNvSpPr/>
          <p:nvPr/>
        </p:nvSpPr>
        <p:spPr>
          <a:xfrm>
            <a:off x="2184400" y="3987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N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2</a:t>
            </a:r>
          </a:p>
        </p:txBody>
      </p:sp>
      <p:sp>
        <p:nvSpPr>
          <p:cNvPr id="497" name="Shape 497"/>
          <p:cNvSpPr/>
          <p:nvPr/>
        </p:nvSpPr>
        <p:spPr>
          <a:xfrm>
            <a:off x="5994400" y="3987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N</a:t>
            </a:r>
            <a:r>
              <a:rPr i="1" sz="1400">
                <a:solidFill>
                  <a:srgbClr val="424242"/>
                </a:solidFill>
              </a:rPr>
              <a:t>R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1</a:t>
            </a:r>
          </a:p>
        </p:txBody>
      </p:sp>
      <p:pic>
        <p:nvPicPr>
          <p:cNvPr id="498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3073400" y="28194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03" name="Shape 503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504" name="Shape 504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505" name="Shape 505"/>
          <p:cNvSpPr/>
          <p:nvPr/>
        </p:nvSpPr>
        <p:spPr>
          <a:xfrm>
            <a:off x="279400" y="4038600"/>
            <a:ext cx="17272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number of nodes</a:t>
            </a:r>
          </a:p>
        </p:txBody>
      </p:sp>
      <p:sp>
        <p:nvSpPr>
          <p:cNvPr id="506" name="Shape 506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nodes and branches are here?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9" name="Shape 509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279400" y="4038600"/>
            <a:ext cx="17272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number of nodes</a:t>
            </a:r>
          </a:p>
        </p:txBody>
      </p:sp>
      <p:sp>
        <p:nvSpPr>
          <p:cNvPr id="511" name="Shape 511"/>
          <p:cNvSpPr/>
          <p:nvPr/>
        </p:nvSpPr>
        <p:spPr>
          <a:xfrm>
            <a:off x="279400" y="4419600"/>
            <a:ext cx="20828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number of branches</a:t>
            </a:r>
          </a:p>
        </p:txBody>
      </p:sp>
      <p:sp>
        <p:nvSpPr>
          <p:cNvPr id="512" name="Shape 512"/>
          <p:cNvSpPr/>
          <p:nvPr/>
        </p:nvSpPr>
        <p:spPr>
          <a:xfrm>
            <a:off x="2184400" y="3987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N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2</a:t>
            </a:r>
          </a:p>
        </p:txBody>
      </p:sp>
      <p:sp>
        <p:nvSpPr>
          <p:cNvPr id="513" name="Shape 513"/>
          <p:cNvSpPr/>
          <p:nvPr/>
        </p:nvSpPr>
        <p:spPr>
          <a:xfrm>
            <a:off x="5994400" y="3987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N</a:t>
            </a:r>
            <a:r>
              <a:rPr i="1" sz="1400">
                <a:solidFill>
                  <a:srgbClr val="424242"/>
                </a:solidFill>
              </a:rPr>
              <a:t>R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1</a:t>
            </a:r>
          </a:p>
        </p:txBody>
      </p:sp>
      <p:sp>
        <p:nvSpPr>
          <p:cNvPr id="514" name="Shape 514"/>
          <p:cNvSpPr/>
          <p:nvPr/>
        </p:nvSpPr>
        <p:spPr>
          <a:xfrm>
            <a:off x="2184400" y="4368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B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3</a:t>
            </a:r>
          </a:p>
        </p:txBody>
      </p:sp>
      <p:sp>
        <p:nvSpPr>
          <p:cNvPr id="515" name="Shape 515"/>
          <p:cNvSpPr/>
          <p:nvPr/>
        </p:nvSpPr>
        <p:spPr>
          <a:xfrm>
            <a:off x="5994400" y="4368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B</a:t>
            </a:r>
            <a:r>
              <a:rPr i="1" sz="1400">
                <a:solidFill>
                  <a:srgbClr val="424242"/>
                </a:solidFill>
              </a:rPr>
              <a:t>R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2</a:t>
            </a:r>
          </a:p>
        </p:txBody>
      </p:sp>
      <p:pic>
        <p:nvPicPr>
          <p:cNvPr id="516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Shape 518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3073400" y="28194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21" name="Shape 521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nodes and branches are here?</a:t>
            </a:r>
          </a:p>
        </p:txBody>
      </p:sp>
      <p:sp>
        <p:nvSpPr>
          <p:cNvPr id="522" name="Shape 522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523" name="Shape 523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5105399" y="4038600"/>
            <a:ext cx="1" cy="112488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4988024" y="3721100"/>
            <a:ext cx="228601" cy="35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8" name="Shape 528"/>
          <p:cNvSpPr/>
          <p:nvPr/>
        </p:nvSpPr>
        <p:spPr>
          <a:xfrm>
            <a:off x="4991100" y="5080000"/>
            <a:ext cx="228600" cy="35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838200" algn="l"/>
              </a:tabLst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29" name="Shape 529"/>
          <p:cNvSpPr/>
          <p:nvPr/>
        </p:nvSpPr>
        <p:spPr>
          <a:xfrm flipV="1">
            <a:off x="5181600" y="4622798"/>
            <a:ext cx="507522" cy="3"/>
          </a:xfrm>
          <a:prstGeom prst="line">
            <a:avLst/>
          </a:prstGeom>
          <a:ln w="19050">
            <a:solidFill>
              <a:srgbClr val="797979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31" name="Shape 531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unrooted trees are there?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Lecture_1_slides (dragged) 2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Shape 534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5" name="Shape 535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36" name="Shape 536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unrooted trees are there?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Lecture_1_slides (dragged) 2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Shape 539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41" name="Shape 541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unrooted trees are there?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Lecture_1_slides (dragged) 2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Shape 544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342900" y="5384800"/>
            <a:ext cx="27178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6" name="Shape 546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unrooted trees are there?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Lecture_1_slides (dragged) 2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1" name="Shape 551"/>
          <p:cNvSpPr/>
          <p:nvPr/>
        </p:nvSpPr>
        <p:spPr>
          <a:xfrm>
            <a:off x="342900" y="5969000"/>
            <a:ext cx="2717800" cy="685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53" name="Shape 553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unrooted trees are there?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Phylogenies are estimates of genealogical (evolutionary) relationships</a:t>
            </a:r>
          </a:p>
        </p:txBody>
      </p:sp>
      <p:sp>
        <p:nvSpPr>
          <p:cNvPr id="557" name="Shape 557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topology specifies a nested set of common-ancestry relationships</a:t>
            </a:r>
          </a:p>
        </p:txBody>
      </p:sp>
      <p:sp>
        <p:nvSpPr>
          <p:cNvPr id="558" name="Shape 558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59" name="Shape 559"/>
          <p:cNvSpPr/>
          <p:nvPr/>
        </p:nvSpPr>
        <p:spPr>
          <a:xfrm>
            <a:off x="635000" y="2451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Phylogenies are unusual and difficult parameters to model</a:t>
            </a:r>
          </a:p>
        </p:txBody>
      </p:sp>
      <p:sp>
        <p:nvSpPr>
          <p:cNvPr id="560" name="Shape 560"/>
          <p:cNvSpPr/>
          <p:nvPr/>
        </p:nvSpPr>
        <p:spPr>
          <a:xfrm>
            <a:off x="990600" y="2895600"/>
            <a:ext cx="839676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They are discrete in nature (directed acyclic binary graphs; aka ‘DAGS’)</a:t>
            </a:r>
          </a:p>
        </p:txBody>
      </p:sp>
      <p:sp>
        <p:nvSpPr>
          <p:cNvPr id="561" name="Shape 561"/>
          <p:cNvSpPr/>
          <p:nvPr/>
        </p:nvSpPr>
        <p:spPr>
          <a:xfrm>
            <a:off x="990600" y="32766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combinatorics are such that the solution space can be vast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Lecture_1_slides (dragged) 2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Shape 564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66" name="Shape 566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unrooted trees are there?</a:t>
            </a:r>
          </a:p>
        </p:txBody>
      </p:sp>
      <p:sp>
        <p:nvSpPr>
          <p:cNvPr id="567" name="Shape 567"/>
          <p:cNvSpPr/>
          <p:nvPr/>
        </p:nvSpPr>
        <p:spPr>
          <a:xfrm>
            <a:off x="377256" y="5408290"/>
            <a:ext cx="2725755" cy="1828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8" name="Shape 568"/>
          <p:cNvSpPr/>
          <p:nvPr/>
        </p:nvSpPr>
        <p:spPr>
          <a:xfrm>
            <a:off x="377257" y="5584180"/>
            <a:ext cx="3439234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1 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>
                <a:solidFill>
                  <a:srgbClr val="424242"/>
                </a:solidFill>
              </a:rPr>
              <a:t> 3 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>
                <a:solidFill>
                  <a:srgbClr val="424242"/>
                </a:solidFill>
              </a:rPr>
              <a:t> 5 … 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>
                <a:solidFill>
                  <a:srgbClr val="424242"/>
                </a:solidFill>
              </a:rPr>
              <a:t> (2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 – 5)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67" name="Shape 167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Phylogenetic </a:t>
            </a:r>
            <a:r>
              <a:rPr>
                <a:solidFill>
                  <a:srgbClr val="424242"/>
                </a:solidFill>
              </a:rPr>
              <a:t>data &amp; the tree-topology and branch-length parameters</a:t>
            </a:r>
          </a:p>
        </p:txBody>
      </p:sp>
      <p:sp>
        <p:nvSpPr>
          <p:cNvPr id="168" name="Shape 168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A quick review of where we’ve been</a:t>
            </a:r>
          </a:p>
        </p:txBody>
      </p:sp>
      <p:sp>
        <p:nvSpPr>
          <p:cNvPr id="169" name="Shape 169"/>
          <p:cNvSpPr/>
          <p:nvPr/>
        </p:nvSpPr>
        <p:spPr>
          <a:xfrm>
            <a:off x="990600" y="22860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Making friends with some useful math</a:t>
            </a:r>
          </a:p>
        </p:txBody>
      </p:sp>
      <p:sp>
        <p:nvSpPr>
          <p:cNvPr id="170" name="Shape 170"/>
          <p:cNvSpPr/>
          <p:nvPr/>
        </p:nvSpPr>
        <p:spPr>
          <a:xfrm>
            <a:off x="635000" y="28067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Models of discrete character change</a:t>
            </a:r>
          </a:p>
        </p:txBody>
      </p:sp>
      <p:sp>
        <p:nvSpPr>
          <p:cNvPr id="171" name="Shape 171"/>
          <p:cNvSpPr/>
          <p:nvPr/>
        </p:nvSpPr>
        <p:spPr>
          <a:xfrm>
            <a:off x="990600" y="3187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Continuous-time Markov what now?</a:t>
            </a:r>
          </a:p>
        </p:txBody>
      </p:sp>
      <p:sp>
        <p:nvSpPr>
          <p:cNvPr id="172" name="Shape 172"/>
          <p:cNvSpPr/>
          <p:nvPr/>
        </p:nvSpPr>
        <p:spPr>
          <a:xfrm>
            <a:off x="635000" y="1905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A very Brief introduction to some basic probability theory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Lecture_1_slides (dragged) 2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2" name="Shape 572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73" name="Shape 573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unrooted trees are there?</a:t>
            </a:r>
          </a:p>
        </p:txBody>
      </p:sp>
      <p:sp>
        <p:nvSpPr>
          <p:cNvPr id="574" name="Shape 574"/>
          <p:cNvSpPr/>
          <p:nvPr/>
        </p:nvSpPr>
        <p:spPr>
          <a:xfrm>
            <a:off x="377256" y="5408290"/>
            <a:ext cx="2725755" cy="1828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377256" y="5967090"/>
            <a:ext cx="2172869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(2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 – 5)!!</a:t>
            </a:r>
          </a:p>
        </p:txBody>
      </p:sp>
      <p:sp>
        <p:nvSpPr>
          <p:cNvPr id="576" name="Shape 576"/>
          <p:cNvSpPr/>
          <p:nvPr/>
        </p:nvSpPr>
        <p:spPr>
          <a:xfrm>
            <a:off x="377257" y="5584180"/>
            <a:ext cx="3439234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1 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>
                <a:solidFill>
                  <a:srgbClr val="424242"/>
                </a:solidFill>
              </a:rPr>
              <a:t> 3 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>
                <a:solidFill>
                  <a:srgbClr val="424242"/>
                </a:solidFill>
              </a:rPr>
              <a:t> 5 … 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>
                <a:solidFill>
                  <a:srgbClr val="424242"/>
                </a:solidFill>
              </a:rPr>
              <a:t> (2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 – 5)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9" name="Shape 579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2197100" y="4343400"/>
            <a:ext cx="1701800" cy="4318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1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6756400" y="37211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82" name="unrooted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146300"/>
            <a:ext cx="223864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rooted_tree_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146300"/>
            <a:ext cx="2830594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Shape 584"/>
          <p:cNvSpPr/>
          <p:nvPr/>
        </p:nvSpPr>
        <p:spPr>
          <a:xfrm>
            <a:off x="3073400" y="2819400"/>
            <a:ext cx="127000" cy="127000"/>
          </a:xfrm>
          <a:prstGeom prst="ellipse">
            <a:avLst/>
          </a:prstGeom>
          <a:solidFill>
            <a:srgbClr val="FF9300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586" name="Shape 586"/>
          <p:cNvSpPr/>
          <p:nvPr/>
        </p:nvSpPr>
        <p:spPr>
          <a:xfrm>
            <a:off x="279400" y="4038600"/>
            <a:ext cx="17272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number of nodes</a:t>
            </a:r>
          </a:p>
        </p:txBody>
      </p:sp>
      <p:sp>
        <p:nvSpPr>
          <p:cNvPr id="587" name="Shape 587"/>
          <p:cNvSpPr/>
          <p:nvPr/>
        </p:nvSpPr>
        <p:spPr>
          <a:xfrm>
            <a:off x="279400" y="4419600"/>
            <a:ext cx="20828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number of branches</a:t>
            </a:r>
          </a:p>
        </p:txBody>
      </p:sp>
      <p:sp>
        <p:nvSpPr>
          <p:cNvPr id="588" name="Shape 588"/>
          <p:cNvSpPr/>
          <p:nvPr/>
        </p:nvSpPr>
        <p:spPr>
          <a:xfrm>
            <a:off x="2184400" y="3987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N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2</a:t>
            </a:r>
          </a:p>
        </p:txBody>
      </p:sp>
      <p:sp>
        <p:nvSpPr>
          <p:cNvPr id="589" name="Shape 589"/>
          <p:cNvSpPr/>
          <p:nvPr/>
        </p:nvSpPr>
        <p:spPr>
          <a:xfrm>
            <a:off x="5994400" y="3987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N</a:t>
            </a:r>
            <a:r>
              <a:rPr i="1" sz="1400">
                <a:solidFill>
                  <a:srgbClr val="424242"/>
                </a:solidFill>
              </a:rPr>
              <a:t>R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1</a:t>
            </a:r>
          </a:p>
        </p:txBody>
      </p:sp>
      <p:sp>
        <p:nvSpPr>
          <p:cNvPr id="590" name="Shape 590"/>
          <p:cNvSpPr/>
          <p:nvPr/>
        </p:nvSpPr>
        <p:spPr>
          <a:xfrm>
            <a:off x="2184400" y="4368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B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3</a:t>
            </a:r>
          </a:p>
        </p:txBody>
      </p:sp>
      <p:sp>
        <p:nvSpPr>
          <p:cNvPr id="591" name="Shape 591"/>
          <p:cNvSpPr/>
          <p:nvPr/>
        </p:nvSpPr>
        <p:spPr>
          <a:xfrm>
            <a:off x="5994400" y="4368800"/>
            <a:ext cx="17272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B</a:t>
            </a:r>
            <a:r>
              <a:rPr i="1" sz="1400">
                <a:solidFill>
                  <a:srgbClr val="424242"/>
                </a:solidFill>
              </a:rPr>
              <a:t>R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2s – 2</a:t>
            </a:r>
          </a:p>
        </p:txBody>
      </p:sp>
      <p:sp>
        <p:nvSpPr>
          <p:cNvPr id="592" name="Shape 592"/>
          <p:cNvSpPr/>
          <p:nvPr/>
        </p:nvSpPr>
        <p:spPr>
          <a:xfrm>
            <a:off x="2197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unrooted tree</a:t>
            </a:r>
          </a:p>
        </p:txBody>
      </p:sp>
      <p:sp>
        <p:nvSpPr>
          <p:cNvPr id="593" name="Shape 593"/>
          <p:cNvSpPr/>
          <p:nvPr/>
        </p:nvSpPr>
        <p:spPr>
          <a:xfrm>
            <a:off x="6134100" y="1790700"/>
            <a:ext cx="14605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rooted tree</a:t>
            </a:r>
          </a:p>
        </p:txBody>
      </p:sp>
      <p:sp>
        <p:nvSpPr>
          <p:cNvPr id="594" name="Shape 594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many </a:t>
            </a:r>
            <a:r>
              <a:rPr u="sng">
                <a:solidFill>
                  <a:srgbClr val="FF9300"/>
                </a:solidFill>
              </a:rPr>
              <a:t>rooted</a:t>
            </a:r>
            <a:r>
              <a:t> trees are there?</a:t>
            </a:r>
          </a:p>
        </p:txBody>
      </p:sp>
      <p:sp>
        <p:nvSpPr>
          <p:cNvPr id="595" name="Shape 595"/>
          <p:cNvSpPr/>
          <p:nvPr/>
        </p:nvSpPr>
        <p:spPr>
          <a:xfrm>
            <a:off x="279400" y="5069209"/>
            <a:ext cx="4471359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</a:t>
            </a:r>
            <a:r>
              <a:rPr i="1"/>
              <a:t>i.e.</a:t>
            </a:r>
            <a:r>
              <a:t>, the number of places to add a root node)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Lecture_1_slides (dragged) 2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Shape 598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600" name="Shape 600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many </a:t>
            </a:r>
            <a:r>
              <a:rPr u="sng">
                <a:solidFill>
                  <a:srgbClr val="FF9300"/>
                </a:solidFill>
              </a:rPr>
              <a:t>rooted</a:t>
            </a:r>
            <a:r>
              <a:t> trees are there?</a:t>
            </a:r>
          </a:p>
        </p:txBody>
      </p:sp>
      <p:sp>
        <p:nvSpPr>
          <p:cNvPr id="601" name="Shape 601"/>
          <p:cNvSpPr/>
          <p:nvPr/>
        </p:nvSpPr>
        <p:spPr>
          <a:xfrm>
            <a:off x="364556" y="5408290"/>
            <a:ext cx="2725755" cy="1828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2" name="Shape 602"/>
          <p:cNvSpPr/>
          <p:nvPr/>
        </p:nvSpPr>
        <p:spPr>
          <a:xfrm>
            <a:off x="377256" y="5586090"/>
            <a:ext cx="286152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R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</a:t>
            </a: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>
                <a:solidFill>
                  <a:srgbClr val="424242"/>
                </a:solidFill>
              </a:rPr>
              <a:t> (2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 – 3)</a:t>
            </a:r>
          </a:p>
        </p:txBody>
      </p:sp>
      <p:sp>
        <p:nvSpPr>
          <p:cNvPr id="603" name="Shape 603"/>
          <p:cNvSpPr/>
          <p:nvPr/>
        </p:nvSpPr>
        <p:spPr>
          <a:xfrm>
            <a:off x="267485" y="5084737"/>
            <a:ext cx="2640015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number unrooted trees</a:t>
            </a:r>
          </a:p>
        </p:txBody>
      </p:sp>
      <p:sp>
        <p:nvSpPr>
          <p:cNvPr id="604" name="Shape 604"/>
          <p:cNvSpPr/>
          <p:nvPr/>
        </p:nvSpPr>
        <p:spPr>
          <a:xfrm>
            <a:off x="1526532" y="5356209"/>
            <a:ext cx="1" cy="323553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Lecture_1_slides (dragged) 2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Shape 607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609" name="Shape 609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many </a:t>
            </a:r>
            <a:r>
              <a:rPr u="sng">
                <a:solidFill>
                  <a:srgbClr val="FF9300"/>
                </a:solidFill>
              </a:rPr>
              <a:t>rooted</a:t>
            </a:r>
            <a:r>
              <a:t> trees are there?</a:t>
            </a:r>
          </a:p>
        </p:txBody>
      </p:sp>
      <p:sp>
        <p:nvSpPr>
          <p:cNvPr id="610" name="Shape 610"/>
          <p:cNvSpPr/>
          <p:nvPr/>
        </p:nvSpPr>
        <p:spPr>
          <a:xfrm>
            <a:off x="364556" y="5408290"/>
            <a:ext cx="2725755" cy="1828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1" name="Shape 611"/>
          <p:cNvSpPr/>
          <p:nvPr/>
        </p:nvSpPr>
        <p:spPr>
          <a:xfrm>
            <a:off x="377256" y="5586090"/>
            <a:ext cx="286152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R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</a:t>
            </a: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>
                <a:solidFill>
                  <a:srgbClr val="424242"/>
                </a:solidFill>
              </a:rPr>
              <a:t> (2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 – 3)</a:t>
            </a:r>
          </a:p>
        </p:txBody>
      </p:sp>
      <p:sp>
        <p:nvSpPr>
          <p:cNvPr id="612" name="Shape 612"/>
          <p:cNvSpPr/>
          <p:nvPr/>
        </p:nvSpPr>
        <p:spPr>
          <a:xfrm>
            <a:off x="267485" y="5084737"/>
            <a:ext cx="2640015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number unrooted trees</a:t>
            </a:r>
          </a:p>
        </p:txBody>
      </p:sp>
      <p:sp>
        <p:nvSpPr>
          <p:cNvPr id="613" name="Shape 613"/>
          <p:cNvSpPr/>
          <p:nvPr/>
        </p:nvSpPr>
        <p:spPr>
          <a:xfrm>
            <a:off x="1526532" y="5356209"/>
            <a:ext cx="1" cy="323553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4" name="Shape 614"/>
          <p:cNvSpPr/>
          <p:nvPr/>
        </p:nvSpPr>
        <p:spPr>
          <a:xfrm flipV="1">
            <a:off x="2540042" y="5874047"/>
            <a:ext cx="1" cy="323553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5" name="Shape 615"/>
          <p:cNvSpPr/>
          <p:nvPr/>
        </p:nvSpPr>
        <p:spPr>
          <a:xfrm>
            <a:off x="279400" y="6136009"/>
            <a:ext cx="4471359" cy="55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number of places to add a </a:t>
            </a:r>
            <a:br/>
            <a:r>
              <a:t>root node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Lecture_1_slides (dragged) 2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9" name="Shape 619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620" name="Shape 620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many </a:t>
            </a:r>
            <a:r>
              <a:rPr u="sng">
                <a:solidFill>
                  <a:srgbClr val="FF9300"/>
                </a:solidFill>
              </a:rPr>
              <a:t>rooted</a:t>
            </a:r>
            <a:r>
              <a:t> trees are there?</a:t>
            </a:r>
          </a:p>
        </p:txBody>
      </p:sp>
      <p:sp>
        <p:nvSpPr>
          <p:cNvPr id="621" name="Shape 621"/>
          <p:cNvSpPr/>
          <p:nvPr/>
        </p:nvSpPr>
        <p:spPr>
          <a:xfrm>
            <a:off x="364556" y="5408290"/>
            <a:ext cx="2725755" cy="18288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2" name="Shape 622"/>
          <p:cNvSpPr/>
          <p:nvPr/>
        </p:nvSpPr>
        <p:spPr>
          <a:xfrm>
            <a:off x="377256" y="5967090"/>
            <a:ext cx="2861525" cy="675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R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(2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 – 3)!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     2</a:t>
            </a:r>
            <a:r>
              <a:rPr baseline="31999" i="1">
                <a:solidFill>
                  <a:srgbClr val="424242"/>
                </a:solidFill>
              </a:rPr>
              <a:t>s</a:t>
            </a:r>
            <a:r>
              <a:rPr baseline="31999">
                <a:solidFill>
                  <a:srgbClr val="424242"/>
                </a:solidFill>
              </a:rPr>
              <a:t> – 2</a:t>
            </a:r>
            <a:r>
              <a:rPr>
                <a:solidFill>
                  <a:srgbClr val="424242"/>
                </a:solidFill>
              </a:rPr>
              <a:t>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 – 2)!</a:t>
            </a:r>
          </a:p>
        </p:txBody>
      </p:sp>
      <p:sp>
        <p:nvSpPr>
          <p:cNvPr id="623" name="Shape 623"/>
          <p:cNvSpPr/>
          <p:nvPr/>
        </p:nvSpPr>
        <p:spPr>
          <a:xfrm>
            <a:off x="1054333" y="6329040"/>
            <a:ext cx="1193716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4" name="Shape 624"/>
          <p:cNvSpPr/>
          <p:nvPr/>
        </p:nvSpPr>
        <p:spPr>
          <a:xfrm>
            <a:off x="377256" y="5586090"/>
            <a:ext cx="286152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400"/>
              </a:lnSpc>
              <a:tabLst>
                <a:tab pos="838200" algn="l"/>
              </a:tabLst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R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= </a:t>
            </a:r>
            <a:r>
              <a:rPr i="1">
                <a:solidFill>
                  <a:srgbClr val="424242"/>
                </a:solidFill>
              </a:rPr>
              <a:t>T</a:t>
            </a:r>
            <a:r>
              <a:rPr i="1" sz="1400">
                <a:solidFill>
                  <a:srgbClr val="424242"/>
                </a:solidFill>
              </a:rPr>
              <a:t>U</a:t>
            </a:r>
            <a:r>
              <a:rPr>
                <a:solidFill>
                  <a:srgbClr val="424242"/>
                </a:solidFill>
              </a:rPr>
              <a:t> (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) </a:t>
            </a:r>
            <a:r>
              <a:rPr sz="1800">
                <a:solidFill>
                  <a:srgbClr val="424242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>
                <a:solidFill>
                  <a:srgbClr val="424242"/>
                </a:solidFill>
              </a:rPr>
              <a:t> (2</a:t>
            </a:r>
            <a:r>
              <a:rPr i="1">
                <a:solidFill>
                  <a:srgbClr val="424242"/>
                </a:solidFill>
              </a:rPr>
              <a:t>s</a:t>
            </a:r>
            <a:r>
              <a:rPr>
                <a:solidFill>
                  <a:srgbClr val="424242"/>
                </a:solidFill>
              </a:rPr>
              <a:t> – 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Lecture_1_slides (dragged) 2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4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9" name="Group 629"/>
          <p:cNvGrpSpPr/>
          <p:nvPr/>
        </p:nvGrpSpPr>
        <p:grpSpPr>
          <a:xfrm>
            <a:off x="1016000" y="5041900"/>
            <a:ext cx="1905000" cy="393700"/>
            <a:chOff x="0" y="0"/>
            <a:chExt cx="1905000" cy="393700"/>
          </a:xfrm>
        </p:grpSpPr>
        <p:sp>
          <p:nvSpPr>
            <p:cNvPr id="627" name="Shape 627"/>
            <p:cNvSpPr/>
            <p:nvPr/>
          </p:nvSpPr>
          <p:spPr>
            <a:xfrm>
              <a:off x="1397000" y="25400"/>
              <a:ext cx="508000" cy="368300"/>
            </a:xfrm>
            <a:prstGeom prst="rightArrow">
              <a:avLst>
                <a:gd name="adj1" fmla="val 51135"/>
                <a:gd name="adj2" fmla="val 75581"/>
              </a:avLst>
            </a:prstGeom>
            <a:solidFill>
              <a:srgbClr val="FF9300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14999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tabLst>
                  <a:tab pos="838200" algn="l"/>
                </a:tabLst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8" name="Shape 628"/>
            <p:cNvSpPr/>
            <p:nvPr/>
          </p:nvSpPr>
          <p:spPr>
            <a:xfrm>
              <a:off x="0" y="0"/>
              <a:ext cx="1727200" cy="360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ts val="2100"/>
                </a:lnSpc>
                <a:tabLst>
                  <a:tab pos="838200" algn="l"/>
                </a:tabLst>
                <a:defRPr sz="1800">
                  <a:solidFill>
                    <a:srgbClr val="42424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424242"/>
                  </a:solidFill>
                </a:rPr>
                <a:t>45 species</a:t>
              </a:r>
            </a:p>
          </p:txBody>
        </p:sp>
      </p:grpSp>
      <p:sp>
        <p:nvSpPr>
          <p:cNvPr id="630" name="Shape 630"/>
          <p:cNvSpPr/>
          <p:nvPr/>
        </p:nvSpPr>
        <p:spPr>
          <a:xfrm>
            <a:off x="1244600" y="6756400"/>
            <a:ext cx="7150100" cy="1270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1" name="Shape 631"/>
          <p:cNvSpPr/>
          <p:nvPr/>
        </p:nvSpPr>
        <p:spPr>
          <a:xfrm>
            <a:off x="-76200" y="114300"/>
            <a:ext cx="10388600" cy="1828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2" name="Shape 632"/>
          <p:cNvSpPr/>
          <p:nvPr/>
        </p:nvSpPr>
        <p:spPr>
          <a:xfrm>
            <a:off x="635000" y="13970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trees are there?</a:t>
            </a:r>
          </a:p>
        </p:txBody>
      </p:sp>
      <p:sp>
        <p:nvSpPr>
          <p:cNvPr id="633" name="Shape 633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9" grpId="1"/>
      <p:bldP build="whole" bldLvl="1" animBg="1" rev="0" advAuto="0" spid="630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6" name="Shape 636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Phylogenies are estimates of genealogical (evolutionary) relationships</a:t>
            </a:r>
          </a:p>
        </p:txBody>
      </p:sp>
      <p:sp>
        <p:nvSpPr>
          <p:cNvPr id="637" name="Shape 637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topology specifies a nested set of common-ancestry relationships</a:t>
            </a:r>
          </a:p>
        </p:txBody>
      </p:sp>
      <p:sp>
        <p:nvSpPr>
          <p:cNvPr id="638" name="Shape 638"/>
          <p:cNvSpPr/>
          <p:nvPr/>
        </p:nvSpPr>
        <p:spPr>
          <a:xfrm>
            <a:off x="635000" y="3898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The branches of trees may reflect different quantities</a:t>
            </a:r>
          </a:p>
        </p:txBody>
      </p:sp>
      <p:sp>
        <p:nvSpPr>
          <p:cNvPr id="639" name="Shape 639"/>
          <p:cNvSpPr/>
          <p:nvPr/>
        </p:nvSpPr>
        <p:spPr>
          <a:xfrm>
            <a:off x="990600" y="4343400"/>
            <a:ext cx="808798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type of phylogeny depends on the nature of the branch lengths it depicts </a:t>
            </a:r>
          </a:p>
        </p:txBody>
      </p:sp>
      <p:sp>
        <p:nvSpPr>
          <p:cNvPr id="640" name="Shape 640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641" name="Shape 641"/>
          <p:cNvSpPr/>
          <p:nvPr/>
        </p:nvSpPr>
        <p:spPr>
          <a:xfrm>
            <a:off x="635000" y="2451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Phylogenies are unusual and difficult parameters to model</a:t>
            </a:r>
          </a:p>
        </p:txBody>
      </p:sp>
      <p:sp>
        <p:nvSpPr>
          <p:cNvPr id="642" name="Shape 642"/>
          <p:cNvSpPr/>
          <p:nvPr/>
        </p:nvSpPr>
        <p:spPr>
          <a:xfrm>
            <a:off x="990600" y="2895600"/>
            <a:ext cx="839676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They are discrete in nature (directed acyclic binary graphs; aka ‘DAGS’)</a:t>
            </a:r>
          </a:p>
        </p:txBody>
      </p:sp>
      <p:sp>
        <p:nvSpPr>
          <p:cNvPr id="643" name="Shape 643"/>
          <p:cNvSpPr/>
          <p:nvPr/>
        </p:nvSpPr>
        <p:spPr>
          <a:xfrm>
            <a:off x="990600" y="32766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combinatorics are such that the solution space can be vast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Shape 646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Phylogenies are estimates of genealogical (evolutionary) relationships</a:t>
            </a:r>
          </a:p>
        </p:txBody>
      </p:sp>
      <p:sp>
        <p:nvSpPr>
          <p:cNvPr id="647" name="Shape 647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topology specifies a nested set of common-ancestry relationships</a:t>
            </a:r>
          </a:p>
        </p:txBody>
      </p:sp>
      <p:sp>
        <p:nvSpPr>
          <p:cNvPr id="648" name="Shape 648"/>
          <p:cNvSpPr/>
          <p:nvPr/>
        </p:nvSpPr>
        <p:spPr>
          <a:xfrm>
            <a:off x="635000" y="3898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The branches of trees may reflect different quantities</a:t>
            </a:r>
          </a:p>
        </p:txBody>
      </p:sp>
      <p:sp>
        <p:nvSpPr>
          <p:cNvPr id="649" name="Shape 649"/>
          <p:cNvSpPr/>
          <p:nvPr/>
        </p:nvSpPr>
        <p:spPr>
          <a:xfrm>
            <a:off x="990600" y="4343400"/>
            <a:ext cx="808798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type of phylogeny depends on the nature of the branch lengths it depicts </a:t>
            </a:r>
          </a:p>
        </p:txBody>
      </p:sp>
      <p:sp>
        <p:nvSpPr>
          <p:cNvPr id="650" name="Shape 650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651" name="Shape 651"/>
          <p:cNvSpPr/>
          <p:nvPr/>
        </p:nvSpPr>
        <p:spPr>
          <a:xfrm>
            <a:off x="635000" y="2451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Phylogenies are unusual and difficult parameters to model</a:t>
            </a:r>
          </a:p>
        </p:txBody>
      </p:sp>
      <p:sp>
        <p:nvSpPr>
          <p:cNvPr id="652" name="Shape 652"/>
          <p:cNvSpPr/>
          <p:nvPr/>
        </p:nvSpPr>
        <p:spPr>
          <a:xfrm>
            <a:off x="990600" y="2895600"/>
            <a:ext cx="839676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They are discrete in nature (directed acyclic binary graphs; aka ‘DAGS’)</a:t>
            </a:r>
          </a:p>
        </p:txBody>
      </p:sp>
      <p:sp>
        <p:nvSpPr>
          <p:cNvPr id="653" name="Shape 653"/>
          <p:cNvSpPr/>
          <p:nvPr/>
        </p:nvSpPr>
        <p:spPr>
          <a:xfrm>
            <a:off x="4813119" y="4947778"/>
            <a:ext cx="7239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Cladogram: arbitrary branch lengths</a:t>
            </a:r>
          </a:p>
        </p:txBody>
      </p:sp>
      <p:sp>
        <p:nvSpPr>
          <p:cNvPr id="654" name="Shape 654"/>
          <p:cNvSpPr/>
          <p:nvPr/>
        </p:nvSpPr>
        <p:spPr>
          <a:xfrm>
            <a:off x="990600" y="32766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combinatorics are such that the solution space can be vast</a:t>
            </a:r>
          </a:p>
        </p:txBody>
      </p:sp>
      <p:pic>
        <p:nvPicPr>
          <p:cNvPr id="655" name="Lecture_1_slides (dragged) 28.pdf"/>
          <p:cNvPicPr>
            <a:picLocks noChangeAspect="1"/>
          </p:cNvPicPr>
          <p:nvPr/>
        </p:nvPicPr>
        <p:blipFill>
          <a:blip r:embed="rId2">
            <a:extLst/>
          </a:blip>
          <a:srcRect l="5963" t="26520" r="51988" b="31807"/>
          <a:stretch>
            <a:fillRect/>
          </a:stretch>
        </p:blipFill>
        <p:spPr>
          <a:xfrm>
            <a:off x="990600" y="4947778"/>
            <a:ext cx="3595230" cy="2672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8" name="Shape 658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Phylogenies are estimates of genealogical (evolutionary) relationships</a:t>
            </a:r>
          </a:p>
        </p:txBody>
      </p:sp>
      <p:sp>
        <p:nvSpPr>
          <p:cNvPr id="659" name="Shape 659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topology specifies a nested set of common-ancestry relationships</a:t>
            </a:r>
          </a:p>
        </p:txBody>
      </p:sp>
      <p:sp>
        <p:nvSpPr>
          <p:cNvPr id="660" name="Shape 660"/>
          <p:cNvSpPr/>
          <p:nvPr/>
        </p:nvSpPr>
        <p:spPr>
          <a:xfrm>
            <a:off x="635000" y="3898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The branches of trees may reflect different quantities</a:t>
            </a:r>
          </a:p>
        </p:txBody>
      </p:sp>
      <p:sp>
        <p:nvSpPr>
          <p:cNvPr id="661" name="Shape 661"/>
          <p:cNvSpPr/>
          <p:nvPr/>
        </p:nvSpPr>
        <p:spPr>
          <a:xfrm>
            <a:off x="990600" y="4343400"/>
            <a:ext cx="808798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type of phylogeny depends on the nature of the branch lengths it depicts </a:t>
            </a:r>
          </a:p>
        </p:txBody>
      </p:sp>
      <p:sp>
        <p:nvSpPr>
          <p:cNvPr id="662" name="Shape 662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663" name="Shape 663"/>
          <p:cNvSpPr/>
          <p:nvPr/>
        </p:nvSpPr>
        <p:spPr>
          <a:xfrm>
            <a:off x="635000" y="2451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Phylogenies are unusual and difficult parameters to model</a:t>
            </a:r>
          </a:p>
        </p:txBody>
      </p:sp>
      <p:sp>
        <p:nvSpPr>
          <p:cNvPr id="664" name="Shape 664"/>
          <p:cNvSpPr/>
          <p:nvPr/>
        </p:nvSpPr>
        <p:spPr>
          <a:xfrm>
            <a:off x="990600" y="2895600"/>
            <a:ext cx="839676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They are discrete in nature (directed acyclic binary graphs; aka ‘DAGS’)</a:t>
            </a:r>
          </a:p>
        </p:txBody>
      </p:sp>
      <p:sp>
        <p:nvSpPr>
          <p:cNvPr id="665" name="Shape 665"/>
          <p:cNvSpPr/>
          <p:nvPr/>
        </p:nvSpPr>
        <p:spPr>
          <a:xfrm>
            <a:off x="4813119" y="4947778"/>
            <a:ext cx="7239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1900"/>
              </a:lnSpc>
              <a:tabLst>
                <a:tab pos="838200" algn="l"/>
              </a:tabLst>
              <a:defRPr sz="1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Phylogram: expected number of substitutions/site</a:t>
            </a:r>
          </a:p>
        </p:txBody>
      </p:sp>
      <p:sp>
        <p:nvSpPr>
          <p:cNvPr id="666" name="Shape 666"/>
          <p:cNvSpPr/>
          <p:nvPr/>
        </p:nvSpPr>
        <p:spPr>
          <a:xfrm>
            <a:off x="990600" y="32766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combinatorics are such that the solution space can be vast</a:t>
            </a:r>
          </a:p>
        </p:txBody>
      </p:sp>
      <p:pic>
        <p:nvPicPr>
          <p:cNvPr id="667" name="Lecture_1_slides (dragged) 30.pdf"/>
          <p:cNvPicPr>
            <a:picLocks noChangeAspect="1"/>
          </p:cNvPicPr>
          <p:nvPr/>
        </p:nvPicPr>
        <p:blipFill>
          <a:blip r:embed="rId2">
            <a:extLst/>
          </a:blip>
          <a:srcRect l="2062" t="26781" r="50000" b="31696"/>
          <a:stretch>
            <a:fillRect/>
          </a:stretch>
        </p:blipFill>
        <p:spPr>
          <a:xfrm>
            <a:off x="646680" y="4969594"/>
            <a:ext cx="4112085" cy="2671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Lecture_1_slides (dragged) 29.pdf"/>
          <p:cNvPicPr>
            <a:picLocks noChangeAspect="1"/>
          </p:cNvPicPr>
          <p:nvPr/>
        </p:nvPicPr>
        <p:blipFill>
          <a:blip r:embed="rId3">
            <a:extLst/>
          </a:blip>
          <a:srcRect l="5162" t="26746" r="52298" b="31666"/>
          <a:stretch>
            <a:fillRect/>
          </a:stretch>
        </p:blipFill>
        <p:spPr>
          <a:xfrm>
            <a:off x="923131" y="4973178"/>
            <a:ext cx="3637392" cy="266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/>
        </p:nvSpPr>
        <p:spPr>
          <a:xfrm>
            <a:off x="0" y="-889000"/>
            <a:ext cx="101600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635000" y="1397000"/>
            <a:ext cx="8890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Phylogenies are estimates of genealogical (evolutionary) relationships</a:t>
            </a:r>
          </a:p>
        </p:txBody>
      </p:sp>
      <p:sp>
        <p:nvSpPr>
          <p:cNvPr id="672" name="Shape 672"/>
          <p:cNvSpPr/>
          <p:nvPr/>
        </p:nvSpPr>
        <p:spPr>
          <a:xfrm>
            <a:off x="990600" y="18415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topology specifies a nested set of common-ancestry relationships</a:t>
            </a:r>
          </a:p>
        </p:txBody>
      </p:sp>
      <p:sp>
        <p:nvSpPr>
          <p:cNvPr id="673" name="Shape 673"/>
          <p:cNvSpPr/>
          <p:nvPr/>
        </p:nvSpPr>
        <p:spPr>
          <a:xfrm>
            <a:off x="635000" y="38989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The branches of trees may reflect different quantities</a:t>
            </a:r>
          </a:p>
        </p:txBody>
      </p:sp>
      <p:sp>
        <p:nvSpPr>
          <p:cNvPr id="674" name="Shape 674"/>
          <p:cNvSpPr/>
          <p:nvPr/>
        </p:nvSpPr>
        <p:spPr>
          <a:xfrm>
            <a:off x="990600" y="4343400"/>
            <a:ext cx="808798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type of phylogeny depends on the nature of the branch lengths it depicts </a:t>
            </a:r>
          </a:p>
        </p:txBody>
      </p:sp>
      <p:sp>
        <p:nvSpPr>
          <p:cNvPr id="675" name="Shape 675"/>
          <p:cNvSpPr/>
          <p:nvPr/>
        </p:nvSpPr>
        <p:spPr>
          <a:xfrm>
            <a:off x="1995884" y="139997"/>
            <a:ext cx="616823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Model: Phylogeny Parameter</a:t>
            </a:r>
          </a:p>
        </p:txBody>
      </p:sp>
      <p:sp>
        <p:nvSpPr>
          <p:cNvPr id="676" name="Shape 676"/>
          <p:cNvSpPr/>
          <p:nvPr/>
        </p:nvSpPr>
        <p:spPr>
          <a:xfrm>
            <a:off x="635000" y="2451100"/>
            <a:ext cx="80010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Phylogenies are unusual and difficult parameters to model</a:t>
            </a:r>
          </a:p>
        </p:txBody>
      </p:sp>
      <p:sp>
        <p:nvSpPr>
          <p:cNvPr id="677" name="Shape 677"/>
          <p:cNvSpPr/>
          <p:nvPr/>
        </p:nvSpPr>
        <p:spPr>
          <a:xfrm>
            <a:off x="990600" y="2895600"/>
            <a:ext cx="839676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They are discrete in nature (directed acyclic binary graphs; aka ‘DAGS’)</a:t>
            </a:r>
          </a:p>
        </p:txBody>
      </p:sp>
      <p:sp>
        <p:nvSpPr>
          <p:cNvPr id="678" name="Shape 678"/>
          <p:cNvSpPr/>
          <p:nvPr/>
        </p:nvSpPr>
        <p:spPr>
          <a:xfrm>
            <a:off x="4813119" y="4947778"/>
            <a:ext cx="7239001" cy="55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900"/>
              </a:lnSpc>
              <a:tabLst>
                <a:tab pos="8382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Chronogram: relative/absolute branch durations</a:t>
            </a:r>
            <a:br>
              <a:rPr>
                <a:solidFill>
                  <a:srgbClr val="424242"/>
                </a:solidFill>
              </a:rPr>
            </a:br>
            <a:r>
              <a:rPr>
                <a:solidFill>
                  <a:srgbClr val="424242"/>
                </a:solidFill>
              </a:rPr>
              <a:t>                      and node ages</a:t>
            </a:r>
          </a:p>
        </p:txBody>
      </p:sp>
      <p:sp>
        <p:nvSpPr>
          <p:cNvPr id="679" name="Shape 679"/>
          <p:cNvSpPr/>
          <p:nvPr/>
        </p:nvSpPr>
        <p:spPr>
          <a:xfrm>
            <a:off x="990600" y="32766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The combinatorics are such that the solution space can be vast</a:t>
            </a:r>
          </a:p>
        </p:txBody>
      </p:sp>
      <p:pic>
        <p:nvPicPr>
          <p:cNvPr id="680" name="Lecture_1_slides (dragged) 30.pdf"/>
          <p:cNvPicPr>
            <a:picLocks noChangeAspect="1"/>
          </p:cNvPicPr>
          <p:nvPr/>
        </p:nvPicPr>
        <p:blipFill>
          <a:blip r:embed="rId2">
            <a:extLst/>
          </a:blip>
          <a:srcRect l="2062" t="26601" r="50000" b="31975"/>
          <a:stretch>
            <a:fillRect/>
          </a:stretch>
        </p:blipFill>
        <p:spPr>
          <a:xfrm>
            <a:off x="646680" y="4958972"/>
            <a:ext cx="4112921" cy="266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601054" y="889000"/>
            <a:ext cx="855059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Generic statistical paradigm			      Statistical phylogenetic paradigm</a:t>
            </a:r>
          </a:p>
        </p:txBody>
      </p:sp>
      <p:sp>
        <p:nvSpPr>
          <p:cNvPr id="175" name="Shape 175"/>
          <p:cNvSpPr/>
          <p:nvPr/>
        </p:nvSpPr>
        <p:spPr>
          <a:xfrm>
            <a:off x="601054" y="1384300"/>
            <a:ext cx="293763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pose a substantive question</a:t>
            </a:r>
          </a:p>
        </p:txBody>
      </p:sp>
      <p:sp>
        <p:nvSpPr>
          <p:cNvPr id="176" name="Shape 176"/>
          <p:cNvSpPr/>
          <p:nvPr/>
        </p:nvSpPr>
        <p:spPr>
          <a:xfrm>
            <a:off x="5173054" y="1384300"/>
            <a:ext cx="4580109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 is the phylogeny of my study group?</a:t>
            </a:r>
          </a:p>
        </p:txBody>
      </p:sp>
      <p:sp>
        <p:nvSpPr>
          <p:cNvPr id="177" name="Shape 177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683" name="Shape 683"/>
          <p:cNvSpPr/>
          <p:nvPr/>
        </p:nvSpPr>
        <p:spPr>
          <a:xfrm>
            <a:off x="114300" y="10160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4" name="Shape 684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Phylogenetic </a:t>
            </a:r>
            <a:r>
              <a:rPr>
                <a:solidFill>
                  <a:srgbClr val="424242"/>
                </a:solidFill>
              </a:rPr>
              <a:t>data &amp; the tree-topology and branch-length parameters</a:t>
            </a:r>
          </a:p>
        </p:txBody>
      </p:sp>
      <p:sp>
        <p:nvSpPr>
          <p:cNvPr id="685" name="Shape 685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A quick review of where we’ve been</a:t>
            </a:r>
          </a:p>
        </p:txBody>
      </p:sp>
      <p:sp>
        <p:nvSpPr>
          <p:cNvPr id="686" name="Shape 686"/>
          <p:cNvSpPr/>
          <p:nvPr/>
        </p:nvSpPr>
        <p:spPr>
          <a:xfrm>
            <a:off x="990600" y="22860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Making friends with some useful math</a:t>
            </a:r>
          </a:p>
        </p:txBody>
      </p:sp>
      <p:sp>
        <p:nvSpPr>
          <p:cNvPr id="687" name="Shape 687"/>
          <p:cNvSpPr/>
          <p:nvPr/>
        </p:nvSpPr>
        <p:spPr>
          <a:xfrm>
            <a:off x="635000" y="28067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Models of discrete character change</a:t>
            </a:r>
          </a:p>
        </p:txBody>
      </p:sp>
      <p:sp>
        <p:nvSpPr>
          <p:cNvPr id="688" name="Shape 688"/>
          <p:cNvSpPr/>
          <p:nvPr/>
        </p:nvSpPr>
        <p:spPr>
          <a:xfrm>
            <a:off x="990600" y="3187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Continuous-time Markov what now?</a:t>
            </a:r>
          </a:p>
        </p:txBody>
      </p:sp>
      <p:sp>
        <p:nvSpPr>
          <p:cNvPr id="689" name="Shape 689"/>
          <p:cNvSpPr/>
          <p:nvPr/>
        </p:nvSpPr>
        <p:spPr>
          <a:xfrm>
            <a:off x="635000" y="1905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A very Brief introduction to some basic probability theory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692" name="Shape 692"/>
          <p:cNvSpPr/>
          <p:nvPr/>
        </p:nvSpPr>
        <p:spPr>
          <a:xfrm>
            <a:off x="114300" y="19050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3" name="Shape 693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Phylogenetic </a:t>
            </a:r>
            <a:r>
              <a:rPr>
                <a:solidFill>
                  <a:srgbClr val="424242"/>
                </a:solidFill>
              </a:rPr>
              <a:t>data &amp; the tree-topology and branch-length parameters</a:t>
            </a:r>
          </a:p>
        </p:txBody>
      </p:sp>
      <p:sp>
        <p:nvSpPr>
          <p:cNvPr id="694" name="Shape 694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A quick review of where we’ve been</a:t>
            </a:r>
          </a:p>
        </p:txBody>
      </p:sp>
      <p:sp>
        <p:nvSpPr>
          <p:cNvPr id="695" name="Shape 695"/>
          <p:cNvSpPr/>
          <p:nvPr/>
        </p:nvSpPr>
        <p:spPr>
          <a:xfrm>
            <a:off x="990600" y="22860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Making friends with some useful math</a:t>
            </a:r>
          </a:p>
        </p:txBody>
      </p:sp>
      <p:sp>
        <p:nvSpPr>
          <p:cNvPr id="696" name="Shape 696"/>
          <p:cNvSpPr/>
          <p:nvPr/>
        </p:nvSpPr>
        <p:spPr>
          <a:xfrm>
            <a:off x="635000" y="28067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Models of discrete character change</a:t>
            </a:r>
          </a:p>
        </p:txBody>
      </p:sp>
      <p:sp>
        <p:nvSpPr>
          <p:cNvPr id="697" name="Shape 697"/>
          <p:cNvSpPr/>
          <p:nvPr/>
        </p:nvSpPr>
        <p:spPr>
          <a:xfrm>
            <a:off x="990600" y="3187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Continuous-time Markov what now?</a:t>
            </a:r>
          </a:p>
        </p:txBody>
      </p:sp>
      <p:sp>
        <p:nvSpPr>
          <p:cNvPr id="698" name="Shape 698"/>
          <p:cNvSpPr/>
          <p:nvPr/>
        </p:nvSpPr>
        <p:spPr>
          <a:xfrm>
            <a:off x="635000" y="1905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A very Brief introduction to some basic probability theory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 probability concepts…</a:t>
            </a:r>
          </a:p>
        </p:txBody>
      </p:sp>
      <p:pic>
        <p:nvPicPr>
          <p:cNvPr id="7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788" y="2076915"/>
            <a:ext cx="3592655" cy="4311185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Shape 702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703" name="Shape 703"/>
          <p:cNvSpPr/>
          <p:nvPr/>
        </p:nvSpPr>
        <p:spPr>
          <a:xfrm>
            <a:off x="770383" y="1526303"/>
            <a:ext cx="926306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tabLst/>
              <a:defRPr i="1" sz="16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0"/>
              <a:t>“</a:t>
            </a:r>
            <a:r>
              <a:t>Probability theory is nothing but common sense reduced to calculation</a:t>
            </a:r>
            <a:r>
              <a:rPr i="0"/>
              <a:t>.” Pierre-Simon Laplace (1799)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Imagine that we make a table of observations on nationality and gender for a sample of students.</a:t>
            </a:r>
          </a:p>
        </p:txBody>
      </p:sp>
      <p:graphicFrame>
        <p:nvGraphicFramePr>
          <p:cNvPr id="706" name="Table 706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711" name="Group 711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707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08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09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10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712" name="Shape 71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 probability concepts…</a:t>
            </a:r>
          </a:p>
        </p:txBody>
      </p:sp>
      <p:sp>
        <p:nvSpPr>
          <p:cNvPr id="713" name="Shape 713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justin-bieber-40th-anniversary-american-music-awards-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5350" y="2109955"/>
            <a:ext cx="4076700" cy="542114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16" name="Table 716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721" name="Group 721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717" name="F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18" name="M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19" name="US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20" name="CDNflag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722" name="Shape 72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 probability concepts…</a:t>
            </a:r>
          </a:p>
        </p:txBody>
      </p:sp>
      <p:sp>
        <p:nvSpPr>
          <p:cNvPr id="723" name="Shape 723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724" name="Shape 724"/>
          <p:cNvSpPr/>
          <p:nvPr/>
        </p:nvSpPr>
        <p:spPr>
          <a:xfrm>
            <a:off x="1003300" y="15240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Imagine that we make a table of observations on nationality and gender for a sample of students.</a:t>
            </a:r>
          </a:p>
        </p:txBody>
      </p:sp>
      <p:sp>
        <p:nvSpPr>
          <p:cNvPr id="725" name="Shape 725"/>
          <p:cNvSpPr/>
          <p:nvPr/>
        </p:nvSpPr>
        <p:spPr>
          <a:xfrm>
            <a:off x="1422400" y="6720167"/>
            <a:ext cx="81788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PSA: Hair products and cologne are </a:t>
            </a:r>
            <a:br/>
            <a:r>
              <a:t>         </a:t>
            </a:r>
            <a:r>
              <a:rPr b="1" i="1"/>
              <a:t>extremely</a:t>
            </a:r>
            <a:r>
              <a:t> flammable!!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1" dur="4000" fill="hold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5" grpId="1"/>
      <p:bldP build="whole" bldLvl="1" animBg="1" rev="0" advAuto="0" spid="715" grpId="2"/>
      <p:bldP build="whole" bldLvl="1" animBg="1" rev="0" advAuto="0" spid="725" grpId="3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" name="Table 727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28" name="Shape 728"/>
          <p:cNvSpPr/>
          <p:nvPr/>
        </p:nvSpPr>
        <p:spPr>
          <a:xfrm>
            <a:off x="1003300" y="1524000"/>
            <a:ext cx="81788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just the fraction of cases in which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also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729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30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31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32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734" name="Shape 734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probability that a student is Canadian, given that he is male?</a:t>
            </a:r>
          </a:p>
        </p:txBody>
      </p:sp>
      <p:sp>
        <p:nvSpPr>
          <p:cNvPr id="735" name="Shape 73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Conditional Probability</a:t>
            </a:r>
          </a:p>
        </p:txBody>
      </p:sp>
      <p:sp>
        <p:nvSpPr>
          <p:cNvPr id="736" name="Shape 736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8" name="Table 738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743" name="Group 743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739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40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41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42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744" name="Shape 74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Conditional Probability</a:t>
            </a:r>
          </a:p>
        </p:txBody>
      </p:sp>
      <p:sp>
        <p:nvSpPr>
          <p:cNvPr id="745" name="Shape 745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746" name="Shape 746"/>
          <p:cNvSpPr/>
          <p:nvPr/>
        </p:nvSpPr>
        <p:spPr>
          <a:xfrm>
            <a:off x="1003300" y="1524000"/>
            <a:ext cx="81788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just the fraction of cases in which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also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747" name="Shape 747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probability that a student is Canadian, given that he is male?</a:t>
            </a:r>
          </a:p>
        </p:txBody>
      </p:sp>
      <p:grpSp>
        <p:nvGrpSpPr>
          <p:cNvPr id="751" name="Group 751"/>
          <p:cNvGrpSpPr/>
          <p:nvPr/>
        </p:nvGrpSpPr>
        <p:grpSpPr>
          <a:xfrm>
            <a:off x="5283200" y="2451100"/>
            <a:ext cx="5803900" cy="662310"/>
            <a:chOff x="0" y="0"/>
            <a:chExt cx="5803900" cy="662309"/>
          </a:xfrm>
        </p:grpSpPr>
        <p:sp>
          <p:nvSpPr>
            <p:cNvPr id="748" name="Shape 748"/>
            <p:cNvSpPr/>
            <p:nvPr/>
          </p:nvSpPr>
          <p:spPr>
            <a:xfrm>
              <a:off x="0" y="0"/>
              <a:ext cx="580390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u="sng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i="1" u="none"/>
                <a:t>       </a:t>
              </a:r>
              <a:r>
                <a:rPr u="none"/>
                <a:t>Pr(CDN|male) = Pr(CDN,male)</a:t>
              </a:r>
            </a:p>
          </p:txBody>
        </p:sp>
        <p:sp>
          <p:nvSpPr>
            <p:cNvPr id="749" name="Shape 749"/>
            <p:cNvSpPr/>
            <p:nvPr/>
          </p:nvSpPr>
          <p:spPr>
            <a:xfrm>
              <a:off x="2438400" y="330200"/>
              <a:ext cx="1324417" cy="0"/>
            </a:xfrm>
            <a:prstGeom prst="line">
              <a:avLst/>
            </a:prstGeom>
            <a:noFill/>
            <a:ln w="127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0" name="Shape 750"/>
            <p:cNvSpPr/>
            <p:nvPr/>
          </p:nvSpPr>
          <p:spPr>
            <a:xfrm>
              <a:off x="2692400" y="279400"/>
              <a:ext cx="158750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u="sng"/>
              </a:pPr>
              <a:r>
                <a:rPr u="none"/>
                <a:t>Pr(male)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3" name="Table 753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758" name="Group 758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754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55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56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57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759" name="Shape 759"/>
          <p:cNvSpPr/>
          <p:nvPr/>
        </p:nvSpPr>
        <p:spPr>
          <a:xfrm>
            <a:off x="3060700" y="4622800"/>
            <a:ext cx="1130300" cy="850900"/>
          </a:xfrm>
          <a:prstGeom prst="roundRect">
            <a:avLst>
              <a:gd name="adj" fmla="val 22388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0" name="Shape 760"/>
          <p:cNvSpPr/>
          <p:nvPr/>
        </p:nvSpPr>
        <p:spPr>
          <a:xfrm>
            <a:off x="7467600" y="3213100"/>
            <a:ext cx="762000" cy="3683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1" name="Shape 76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Conditional Probability</a:t>
            </a:r>
          </a:p>
        </p:txBody>
      </p:sp>
      <p:sp>
        <p:nvSpPr>
          <p:cNvPr id="762" name="Shape 762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763" name="Shape 763"/>
          <p:cNvSpPr/>
          <p:nvPr/>
        </p:nvSpPr>
        <p:spPr>
          <a:xfrm>
            <a:off x="1003300" y="1524000"/>
            <a:ext cx="81788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just the fraction of cases in which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also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764" name="Shape 764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probability that a student is Canadian, given that he is male?</a:t>
            </a:r>
          </a:p>
        </p:txBody>
      </p:sp>
      <p:grpSp>
        <p:nvGrpSpPr>
          <p:cNvPr id="768" name="Group 768"/>
          <p:cNvGrpSpPr/>
          <p:nvPr/>
        </p:nvGrpSpPr>
        <p:grpSpPr>
          <a:xfrm>
            <a:off x="5283200" y="2451100"/>
            <a:ext cx="5803900" cy="662310"/>
            <a:chOff x="0" y="0"/>
            <a:chExt cx="5803900" cy="662309"/>
          </a:xfrm>
        </p:grpSpPr>
        <p:sp>
          <p:nvSpPr>
            <p:cNvPr id="765" name="Shape 765"/>
            <p:cNvSpPr/>
            <p:nvPr/>
          </p:nvSpPr>
          <p:spPr>
            <a:xfrm>
              <a:off x="0" y="0"/>
              <a:ext cx="580390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u="sng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i="1" u="none"/>
                <a:t>       </a:t>
              </a:r>
              <a:r>
                <a:rPr u="none"/>
                <a:t>Pr(CDN|male) = Pr(CDN,male)</a:t>
              </a:r>
            </a:p>
          </p:txBody>
        </p:sp>
        <p:sp>
          <p:nvSpPr>
            <p:cNvPr id="766" name="Shape 766"/>
            <p:cNvSpPr/>
            <p:nvPr/>
          </p:nvSpPr>
          <p:spPr>
            <a:xfrm>
              <a:off x="2438400" y="330200"/>
              <a:ext cx="1324417" cy="0"/>
            </a:xfrm>
            <a:prstGeom prst="line">
              <a:avLst/>
            </a:prstGeom>
            <a:noFill/>
            <a:ln w="127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7" name="Shape 767"/>
            <p:cNvSpPr/>
            <p:nvPr/>
          </p:nvSpPr>
          <p:spPr>
            <a:xfrm>
              <a:off x="2692400" y="279400"/>
              <a:ext cx="158750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u="sng"/>
              </a:pPr>
              <a:r>
                <a:rPr u="none"/>
                <a:t>Pr(male)</a:t>
              </a:r>
            </a:p>
          </p:txBody>
        </p:sp>
      </p:grpSp>
      <p:sp>
        <p:nvSpPr>
          <p:cNvPr id="769" name="Shape 769"/>
          <p:cNvSpPr/>
          <p:nvPr/>
        </p:nvSpPr>
        <p:spPr>
          <a:xfrm>
            <a:off x="7271480" y="3205795"/>
            <a:ext cx="772618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 3/40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1" name="Table 771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776" name="Group 776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772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73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74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75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777" name="Shape 777"/>
          <p:cNvSpPr/>
          <p:nvPr/>
        </p:nvSpPr>
        <p:spPr>
          <a:xfrm>
            <a:off x="4165600" y="4610100"/>
            <a:ext cx="1130300" cy="850900"/>
          </a:xfrm>
          <a:prstGeom prst="roundRect">
            <a:avLst>
              <a:gd name="adj" fmla="val 22388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8" name="Shape 778"/>
          <p:cNvSpPr/>
          <p:nvPr/>
        </p:nvSpPr>
        <p:spPr>
          <a:xfrm>
            <a:off x="7581900" y="3403600"/>
            <a:ext cx="578607" cy="1"/>
          </a:xfrm>
          <a:prstGeom prst="line">
            <a:avLst/>
          </a:prstGeom>
          <a:ln w="12700">
            <a:solidFill>
              <a:srgbClr val="424242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79" name="Shape 779"/>
          <p:cNvSpPr/>
          <p:nvPr/>
        </p:nvSpPr>
        <p:spPr>
          <a:xfrm>
            <a:off x="7467600" y="3390900"/>
            <a:ext cx="762000" cy="3683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0" name="Shape 780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Conditional Probability</a:t>
            </a:r>
          </a:p>
        </p:txBody>
      </p:sp>
      <p:sp>
        <p:nvSpPr>
          <p:cNvPr id="781" name="Shape 781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782" name="Shape 782"/>
          <p:cNvSpPr/>
          <p:nvPr/>
        </p:nvSpPr>
        <p:spPr>
          <a:xfrm>
            <a:off x="1003300" y="1524000"/>
            <a:ext cx="81788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just the fraction of cases in which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also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783" name="Shape 783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probability that a student is Canadian, given that he is male?</a:t>
            </a:r>
          </a:p>
        </p:txBody>
      </p:sp>
      <p:grpSp>
        <p:nvGrpSpPr>
          <p:cNvPr id="787" name="Group 787"/>
          <p:cNvGrpSpPr/>
          <p:nvPr/>
        </p:nvGrpSpPr>
        <p:grpSpPr>
          <a:xfrm>
            <a:off x="5283200" y="2451100"/>
            <a:ext cx="5803900" cy="662310"/>
            <a:chOff x="0" y="0"/>
            <a:chExt cx="5803900" cy="662309"/>
          </a:xfrm>
        </p:grpSpPr>
        <p:sp>
          <p:nvSpPr>
            <p:cNvPr id="784" name="Shape 784"/>
            <p:cNvSpPr/>
            <p:nvPr/>
          </p:nvSpPr>
          <p:spPr>
            <a:xfrm>
              <a:off x="0" y="0"/>
              <a:ext cx="580390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u="sng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i="1" u="none"/>
                <a:t>       </a:t>
              </a:r>
              <a:r>
                <a:rPr u="none"/>
                <a:t>Pr(CDN|male) = Pr(CDN,male)</a:t>
              </a:r>
            </a:p>
          </p:txBody>
        </p:sp>
        <p:sp>
          <p:nvSpPr>
            <p:cNvPr id="785" name="Shape 785"/>
            <p:cNvSpPr/>
            <p:nvPr/>
          </p:nvSpPr>
          <p:spPr>
            <a:xfrm>
              <a:off x="2438400" y="330200"/>
              <a:ext cx="1324417" cy="0"/>
            </a:xfrm>
            <a:prstGeom prst="line">
              <a:avLst/>
            </a:prstGeom>
            <a:noFill/>
            <a:ln w="127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692400" y="279400"/>
              <a:ext cx="158750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u="sng"/>
              </a:pPr>
              <a:r>
                <a:rPr u="none"/>
                <a:t>Pr(male)</a:t>
              </a:r>
            </a:p>
          </p:txBody>
        </p:sp>
      </p:grpSp>
      <p:sp>
        <p:nvSpPr>
          <p:cNvPr id="788" name="Shape 788"/>
          <p:cNvSpPr/>
          <p:nvPr/>
        </p:nvSpPr>
        <p:spPr>
          <a:xfrm>
            <a:off x="7529028" y="3110545"/>
            <a:ext cx="565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</a:t>
            </a:r>
          </a:p>
        </p:txBody>
      </p:sp>
      <p:sp>
        <p:nvSpPr>
          <p:cNvPr id="789" name="Shape 789"/>
          <p:cNvSpPr/>
          <p:nvPr/>
        </p:nvSpPr>
        <p:spPr>
          <a:xfrm>
            <a:off x="7529028" y="3384550"/>
            <a:ext cx="692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15/40</a:t>
            </a:r>
          </a:p>
        </p:txBody>
      </p:sp>
      <p:sp>
        <p:nvSpPr>
          <p:cNvPr id="790" name="Shape 790"/>
          <p:cNvSpPr/>
          <p:nvPr/>
        </p:nvSpPr>
        <p:spPr>
          <a:xfrm>
            <a:off x="7258780" y="32111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/>
        </p:nvSpPr>
        <p:spPr>
          <a:xfrm>
            <a:off x="7529028" y="3384550"/>
            <a:ext cx="692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15/40</a:t>
            </a:r>
          </a:p>
        </p:txBody>
      </p:sp>
      <p:graphicFrame>
        <p:nvGraphicFramePr>
          <p:cNvPr id="793" name="Table 793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798" name="Group 798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794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95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96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797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799" name="Shape 79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Conditional Probability</a:t>
            </a:r>
          </a:p>
        </p:txBody>
      </p:sp>
      <p:sp>
        <p:nvSpPr>
          <p:cNvPr id="800" name="Shape 800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801" name="Shape 801"/>
          <p:cNvSpPr/>
          <p:nvPr/>
        </p:nvSpPr>
        <p:spPr>
          <a:xfrm>
            <a:off x="1003300" y="1524000"/>
            <a:ext cx="81788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given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has occurred,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⏐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is just the fraction of cases in which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, that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also occurs,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t>.</a:t>
            </a:r>
          </a:p>
        </p:txBody>
      </p:sp>
      <p:sp>
        <p:nvSpPr>
          <p:cNvPr id="802" name="Shape 802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probability that a student is Canadian, given that he is male?</a:t>
            </a:r>
          </a:p>
        </p:txBody>
      </p:sp>
      <p:sp>
        <p:nvSpPr>
          <p:cNvPr id="803" name="Shape 803"/>
          <p:cNvSpPr/>
          <p:nvPr/>
        </p:nvSpPr>
        <p:spPr>
          <a:xfrm>
            <a:off x="7581900" y="3403600"/>
            <a:ext cx="578607" cy="1"/>
          </a:xfrm>
          <a:prstGeom prst="line">
            <a:avLst/>
          </a:prstGeom>
          <a:ln w="12700">
            <a:solidFill>
              <a:srgbClr val="424242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07" name="Group 807"/>
          <p:cNvGrpSpPr/>
          <p:nvPr/>
        </p:nvGrpSpPr>
        <p:grpSpPr>
          <a:xfrm>
            <a:off x="5283200" y="2451100"/>
            <a:ext cx="5803900" cy="662310"/>
            <a:chOff x="0" y="0"/>
            <a:chExt cx="5803900" cy="662309"/>
          </a:xfrm>
        </p:grpSpPr>
        <p:sp>
          <p:nvSpPr>
            <p:cNvPr id="804" name="Shape 804"/>
            <p:cNvSpPr/>
            <p:nvPr/>
          </p:nvSpPr>
          <p:spPr>
            <a:xfrm>
              <a:off x="0" y="0"/>
              <a:ext cx="580390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u="sng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i="1" u="none"/>
                <a:t>       </a:t>
              </a:r>
              <a:r>
                <a:rPr u="none"/>
                <a:t>Pr(CDN|male) = Pr(CDN,male)</a:t>
              </a:r>
            </a:p>
          </p:txBody>
        </p:sp>
        <p:sp>
          <p:nvSpPr>
            <p:cNvPr id="805" name="Shape 805"/>
            <p:cNvSpPr/>
            <p:nvPr/>
          </p:nvSpPr>
          <p:spPr>
            <a:xfrm>
              <a:off x="2438400" y="330200"/>
              <a:ext cx="1324417" cy="0"/>
            </a:xfrm>
            <a:prstGeom prst="line">
              <a:avLst/>
            </a:prstGeom>
            <a:noFill/>
            <a:ln w="127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6" name="Shape 806"/>
            <p:cNvSpPr/>
            <p:nvPr/>
          </p:nvSpPr>
          <p:spPr>
            <a:xfrm>
              <a:off x="2692400" y="279400"/>
              <a:ext cx="158750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u="sng"/>
              </a:pPr>
              <a:r>
                <a:rPr u="none"/>
                <a:t>Pr(male)</a:t>
              </a:r>
            </a:p>
          </p:txBody>
        </p:sp>
      </p:grpSp>
      <p:sp>
        <p:nvSpPr>
          <p:cNvPr id="808" name="Shape 808"/>
          <p:cNvSpPr/>
          <p:nvPr/>
        </p:nvSpPr>
        <p:spPr>
          <a:xfrm>
            <a:off x="7529028" y="3110545"/>
            <a:ext cx="565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</a:t>
            </a:r>
          </a:p>
        </p:txBody>
      </p:sp>
      <p:sp>
        <p:nvSpPr>
          <p:cNvPr id="809" name="Shape 809"/>
          <p:cNvSpPr/>
          <p:nvPr/>
        </p:nvSpPr>
        <p:spPr>
          <a:xfrm>
            <a:off x="8198580" y="3205795"/>
            <a:ext cx="638549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 0.2</a:t>
            </a:r>
          </a:p>
        </p:txBody>
      </p:sp>
      <p:sp>
        <p:nvSpPr>
          <p:cNvPr id="810" name="Shape 810"/>
          <p:cNvSpPr/>
          <p:nvPr/>
        </p:nvSpPr>
        <p:spPr>
          <a:xfrm>
            <a:off x="7258780" y="32111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601054" y="889000"/>
            <a:ext cx="855059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Generic statistical paradigm			      Statistical phylogenetic paradigm</a:t>
            </a:r>
          </a:p>
        </p:txBody>
      </p:sp>
      <p:sp>
        <p:nvSpPr>
          <p:cNvPr id="180" name="Shape 180"/>
          <p:cNvSpPr/>
          <p:nvPr/>
        </p:nvSpPr>
        <p:spPr>
          <a:xfrm>
            <a:off x="601054" y="1384300"/>
            <a:ext cx="293763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pose a substantive question</a:t>
            </a:r>
          </a:p>
        </p:txBody>
      </p:sp>
      <p:sp>
        <p:nvSpPr>
          <p:cNvPr id="181" name="Shape 181"/>
          <p:cNvSpPr/>
          <p:nvPr/>
        </p:nvSpPr>
        <p:spPr>
          <a:xfrm>
            <a:off x="5173054" y="1384300"/>
            <a:ext cx="4580109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 is the phylogeny of my study group?</a:t>
            </a:r>
          </a:p>
        </p:txBody>
      </p:sp>
      <p:sp>
        <p:nvSpPr>
          <p:cNvPr id="182" name="Shape 182"/>
          <p:cNvSpPr/>
          <p:nvPr/>
        </p:nvSpPr>
        <p:spPr>
          <a:xfrm>
            <a:off x="5173054" y="2019300"/>
            <a:ext cx="43683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phylogenetic model with a tree (and branch lengths) and a Markov model describing how traits change over the tree</a:t>
            </a:r>
          </a:p>
        </p:txBody>
      </p:sp>
      <p:sp>
        <p:nvSpPr>
          <p:cNvPr id="183" name="Shape 183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184" name="Shape 184"/>
          <p:cNvSpPr/>
          <p:nvPr/>
        </p:nvSpPr>
        <p:spPr>
          <a:xfrm>
            <a:off x="601054" y="2019300"/>
            <a:ext cx="3268466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stochastic model with parameters that, if known, would answer the question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2" name="Table 812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13" name="Shape 813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grpSp>
        <p:nvGrpSpPr>
          <p:cNvPr id="818" name="Group 818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814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15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16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17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819" name="Shape 81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820" name="Shape 820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821" name="Shape 821"/>
          <p:cNvSpPr/>
          <p:nvPr/>
        </p:nvSpPr>
        <p:spPr>
          <a:xfrm>
            <a:off x="57912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= Pr(</a:t>
            </a:r>
            <a:r>
              <a:rPr i="1" u="none"/>
              <a:t>A,B</a:t>
            </a:r>
            <a:r>
              <a:rPr u="none"/>
              <a:t>)</a:t>
            </a:r>
          </a:p>
        </p:txBody>
      </p:sp>
      <p:sp>
        <p:nvSpPr>
          <p:cNvPr id="822" name="Shape 822"/>
          <p:cNvSpPr/>
          <p:nvPr/>
        </p:nvSpPr>
        <p:spPr>
          <a:xfrm>
            <a:off x="6108700" y="2730500"/>
            <a:ext cx="21971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            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823" name="Shape 823"/>
          <p:cNvSpPr/>
          <p:nvPr/>
        </p:nvSpPr>
        <p:spPr>
          <a:xfrm>
            <a:off x="6832600" y="2781300"/>
            <a:ext cx="806031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" name="Table 825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830" name="Group 830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826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27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28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29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831" name="Shape 83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832" name="Shape 832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833" name="Shape 833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834" name="Shape 834"/>
          <p:cNvSpPr/>
          <p:nvPr/>
        </p:nvSpPr>
        <p:spPr>
          <a:xfrm>
            <a:off x="57912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= Pr(</a:t>
            </a:r>
            <a:r>
              <a:rPr i="1" u="none"/>
              <a:t>A,B</a:t>
            </a:r>
            <a:r>
              <a:rPr u="none"/>
              <a:t>)</a:t>
            </a:r>
          </a:p>
        </p:txBody>
      </p:sp>
      <p:sp>
        <p:nvSpPr>
          <p:cNvPr id="835" name="Shape 835"/>
          <p:cNvSpPr/>
          <p:nvPr/>
        </p:nvSpPr>
        <p:spPr>
          <a:xfrm>
            <a:off x="4379009" y="2451100"/>
            <a:ext cx="2197101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            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7" name="Table 837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842" name="Group 842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838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39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40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41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843" name="Shape 84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844" name="Shape 844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845" name="Shape 845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846" name="Shape 846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8" name="Table 848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853" name="Group 853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849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50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51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52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854" name="Shape 85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855" name="Shape 855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856" name="Shape 856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857" name="Shape 857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858" name="Shape 858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" name="Table 860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865" name="Group 865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861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62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63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64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866" name="Shape 866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867" name="Shape 867"/>
          <p:cNvSpPr/>
          <p:nvPr/>
        </p:nvSpPr>
        <p:spPr>
          <a:xfrm>
            <a:off x="7467600" y="3479800"/>
            <a:ext cx="15748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8" name="Shape 86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869" name="Shape 869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870" name="Shape 870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871" name="Shape 871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872" name="Shape 872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873" name="Shape 873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5" name="Table 875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880" name="Group 880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876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77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78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79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881" name="Shape 881"/>
          <p:cNvSpPr/>
          <p:nvPr/>
        </p:nvSpPr>
        <p:spPr>
          <a:xfrm>
            <a:off x="7467600" y="3479800"/>
            <a:ext cx="15748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2" name="Shape 882"/>
          <p:cNvSpPr/>
          <p:nvPr/>
        </p:nvSpPr>
        <p:spPr>
          <a:xfrm>
            <a:off x="7467600" y="3848100"/>
            <a:ext cx="762000" cy="3683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3" name="Shape 88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884" name="Shape 884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885" name="Shape 885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886" name="Shape 886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887" name="Shape 887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888" name="Shape 888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889" name="Shape 889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890" name="Shape 890"/>
          <p:cNvSpPr/>
          <p:nvPr/>
        </p:nvSpPr>
        <p:spPr>
          <a:xfrm>
            <a:off x="7541728" y="3885245"/>
            <a:ext cx="565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</a:t>
            </a:r>
          </a:p>
        </p:txBody>
      </p:sp>
      <p:sp>
        <p:nvSpPr>
          <p:cNvPr id="891" name="Shape 891"/>
          <p:cNvSpPr/>
          <p:nvPr/>
        </p:nvSpPr>
        <p:spPr>
          <a:xfrm>
            <a:off x="7541728" y="4159250"/>
            <a:ext cx="692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15/40</a:t>
            </a:r>
          </a:p>
        </p:txBody>
      </p:sp>
      <p:sp>
        <p:nvSpPr>
          <p:cNvPr id="892" name="Shape 892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4" name="Table 894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899" name="Group 899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895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96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97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898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900" name="Shape 900"/>
          <p:cNvSpPr/>
          <p:nvPr/>
        </p:nvSpPr>
        <p:spPr>
          <a:xfrm>
            <a:off x="7467600" y="3479800"/>
            <a:ext cx="15748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1" name="Shape 901"/>
          <p:cNvSpPr/>
          <p:nvPr/>
        </p:nvSpPr>
        <p:spPr>
          <a:xfrm>
            <a:off x="7467600" y="4165600"/>
            <a:ext cx="762000" cy="3683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2" name="Shape 90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903" name="Shape 903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904" name="Shape 904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905" name="Shape 905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906" name="Shape 906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907" name="Shape 907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908" name="Shape 908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909" name="Shape 909"/>
          <p:cNvSpPr/>
          <p:nvPr/>
        </p:nvSpPr>
        <p:spPr>
          <a:xfrm>
            <a:off x="7541728" y="3885245"/>
            <a:ext cx="565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</a:t>
            </a:r>
          </a:p>
        </p:txBody>
      </p:sp>
      <p:sp>
        <p:nvSpPr>
          <p:cNvPr id="910" name="Shape 910"/>
          <p:cNvSpPr/>
          <p:nvPr/>
        </p:nvSpPr>
        <p:spPr>
          <a:xfrm>
            <a:off x="7541728" y="4159250"/>
            <a:ext cx="692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15/40</a:t>
            </a:r>
          </a:p>
        </p:txBody>
      </p:sp>
      <p:sp>
        <p:nvSpPr>
          <p:cNvPr id="911" name="Shape 911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3" name="Table 913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918" name="Group 918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914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15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16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17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919" name="Shape 919"/>
          <p:cNvSpPr/>
          <p:nvPr/>
        </p:nvSpPr>
        <p:spPr>
          <a:xfrm>
            <a:off x="7467600" y="3479800"/>
            <a:ext cx="15748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0" name="Shape 920"/>
          <p:cNvSpPr/>
          <p:nvPr/>
        </p:nvSpPr>
        <p:spPr>
          <a:xfrm>
            <a:off x="7467600" y="3987800"/>
            <a:ext cx="5969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1" name="Shape 92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922" name="Shape 922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923" name="Shape 923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924" name="Shape 924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925" name="Shape 925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926" name="Shape 926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927" name="Shape 927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928" name="Shape 928"/>
          <p:cNvSpPr/>
          <p:nvPr/>
        </p:nvSpPr>
        <p:spPr>
          <a:xfrm>
            <a:off x="7516328" y="3986845"/>
            <a:ext cx="565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3/15</a:t>
            </a:r>
          </a:p>
        </p:txBody>
      </p:sp>
      <p:sp>
        <p:nvSpPr>
          <p:cNvPr id="929" name="Shape 929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" name="Table 931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936" name="Group 936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932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33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34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35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937" name="Shape 937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938" name="Shape 938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939" name="Shape 939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940" name="Shape 940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941" name="Shape 941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942" name="Shape 942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943" name="Shape 943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944" name="Shape 944"/>
          <p:cNvSpPr/>
          <p:nvPr/>
        </p:nvSpPr>
        <p:spPr>
          <a:xfrm>
            <a:off x="7516328" y="3986845"/>
            <a:ext cx="141163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3/15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945" name="Shape 945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7" name="Table 947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952" name="Group 952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948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49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50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51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953" name="Shape 95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954" name="Shape 954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955" name="Shape 955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956" name="Shape 956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957" name="Shape 957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958" name="Shape 958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959" name="Shape 959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960" name="Shape 960"/>
          <p:cNvSpPr/>
          <p:nvPr/>
        </p:nvSpPr>
        <p:spPr>
          <a:xfrm>
            <a:off x="7516328" y="3986845"/>
            <a:ext cx="141163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3/15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961" name="Shape 961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962" name="Shape 962"/>
          <p:cNvSpPr/>
          <p:nvPr/>
        </p:nvSpPr>
        <p:spPr>
          <a:xfrm>
            <a:off x="7516328" y="4494845"/>
            <a:ext cx="140761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 = 0.075</a:t>
            </a:r>
          </a:p>
        </p:txBody>
      </p:sp>
      <p:sp>
        <p:nvSpPr>
          <p:cNvPr id="963" name="Shape 963"/>
          <p:cNvSpPr/>
          <p:nvPr/>
        </p:nvSpPr>
        <p:spPr>
          <a:xfrm>
            <a:off x="7271480" y="4493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601054" y="889000"/>
            <a:ext cx="855059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Generic statistical paradigm			      Statistical phylogenetic paradigm</a:t>
            </a:r>
          </a:p>
        </p:txBody>
      </p:sp>
      <p:sp>
        <p:nvSpPr>
          <p:cNvPr id="187" name="Shape 187"/>
          <p:cNvSpPr/>
          <p:nvPr/>
        </p:nvSpPr>
        <p:spPr>
          <a:xfrm>
            <a:off x="601054" y="1384300"/>
            <a:ext cx="293763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pose a substantive question</a:t>
            </a:r>
          </a:p>
        </p:txBody>
      </p:sp>
      <p:sp>
        <p:nvSpPr>
          <p:cNvPr id="188" name="Shape 188"/>
          <p:cNvSpPr/>
          <p:nvPr/>
        </p:nvSpPr>
        <p:spPr>
          <a:xfrm>
            <a:off x="5173054" y="1384300"/>
            <a:ext cx="4580109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 is the phylogeny of my study group?</a:t>
            </a:r>
          </a:p>
        </p:txBody>
      </p:sp>
      <p:sp>
        <p:nvSpPr>
          <p:cNvPr id="189" name="Shape 189"/>
          <p:cNvSpPr/>
          <p:nvPr/>
        </p:nvSpPr>
        <p:spPr>
          <a:xfrm>
            <a:off x="601054" y="3289300"/>
            <a:ext cx="2937631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collect observations that are informative about model parameters </a:t>
            </a:r>
          </a:p>
        </p:txBody>
      </p:sp>
      <p:sp>
        <p:nvSpPr>
          <p:cNvPr id="190" name="Shape 190"/>
          <p:cNvSpPr/>
          <p:nvPr/>
        </p:nvSpPr>
        <p:spPr>
          <a:xfrm>
            <a:off x="5173054" y="3289300"/>
            <a:ext cx="4133377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assemble a data matrix (</a:t>
            </a:r>
            <a:r>
              <a:rPr i="1">
                <a:solidFill>
                  <a:srgbClr val="424242"/>
                </a:solidFill>
              </a:rPr>
              <a:t>e.g.</a:t>
            </a:r>
            <a:r>
              <a:rPr>
                <a:solidFill>
                  <a:srgbClr val="424242"/>
                </a:solidFill>
              </a:rPr>
              <a:t>, of DNA sequences) sampled from members of your study group</a:t>
            </a:r>
          </a:p>
        </p:txBody>
      </p:sp>
      <p:sp>
        <p:nvSpPr>
          <p:cNvPr id="191" name="Shape 191"/>
          <p:cNvSpPr/>
          <p:nvPr/>
        </p:nvSpPr>
        <p:spPr>
          <a:xfrm>
            <a:off x="5173054" y="2019300"/>
            <a:ext cx="43683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phylogenetic model with a tree (and branch lengths) and a Markov model describing how traits change over the tree</a:t>
            </a:r>
          </a:p>
        </p:txBody>
      </p:sp>
      <p:sp>
        <p:nvSpPr>
          <p:cNvPr id="192" name="Shape 192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193" name="Shape 193"/>
          <p:cNvSpPr/>
          <p:nvPr/>
        </p:nvSpPr>
        <p:spPr>
          <a:xfrm>
            <a:off x="601054" y="2019300"/>
            <a:ext cx="3268466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stochastic model with parameters that, if known, would answer the question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5" name="Table 965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970" name="Group 970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966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67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68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69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971" name="Shape 97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972" name="Shape 972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973" name="Shape 973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974" name="Shape 974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975" name="Shape 975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976" name="Shape 976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977" name="Shape 977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978" name="Shape 978"/>
          <p:cNvSpPr/>
          <p:nvPr/>
        </p:nvSpPr>
        <p:spPr>
          <a:xfrm>
            <a:off x="7516328" y="3986845"/>
            <a:ext cx="141163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3/15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979" name="Shape 979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980" name="Shape 980"/>
          <p:cNvSpPr/>
          <p:nvPr/>
        </p:nvSpPr>
        <p:spPr>
          <a:xfrm>
            <a:off x="7516328" y="4494845"/>
            <a:ext cx="140761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 = 0.075</a:t>
            </a:r>
          </a:p>
        </p:txBody>
      </p:sp>
      <p:sp>
        <p:nvSpPr>
          <p:cNvPr id="981" name="Shape 981"/>
          <p:cNvSpPr/>
          <p:nvPr/>
        </p:nvSpPr>
        <p:spPr>
          <a:xfrm>
            <a:off x="7271480" y="4493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982" name="Shape 982"/>
          <p:cNvSpPr/>
          <p:nvPr/>
        </p:nvSpPr>
        <p:spPr>
          <a:xfrm>
            <a:off x="5270500" y="4991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>
                <a:solidFill>
                  <a:srgbClr val="FFFFFF"/>
                </a:solidFill>
              </a:rPr>
              <a:t>       </a:t>
            </a:r>
            <a:r>
              <a:rPr u="none">
                <a:solidFill>
                  <a:srgbClr val="FFFFFF"/>
                </a:solidFill>
              </a:rPr>
              <a:t>Pr(CDN,male) </a:t>
            </a:r>
            <a:r>
              <a:rPr u="none"/>
              <a:t>= Pr(male|CDN) Pr(CDN)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7271480" y="5510845"/>
            <a:ext cx="772618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 3/40</a:t>
            </a:r>
          </a:p>
        </p:txBody>
      </p:sp>
      <p:sp>
        <p:nvSpPr>
          <p:cNvPr id="985" name="Shape 985"/>
          <p:cNvSpPr/>
          <p:nvPr/>
        </p:nvSpPr>
        <p:spPr>
          <a:xfrm>
            <a:off x="5270500" y="4991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>
                <a:solidFill>
                  <a:srgbClr val="FFFFFF"/>
                </a:solidFill>
              </a:rPr>
              <a:t>       </a:t>
            </a:r>
            <a:r>
              <a:rPr u="none">
                <a:solidFill>
                  <a:srgbClr val="FFFFFF"/>
                </a:solidFill>
              </a:rPr>
              <a:t>Pr(CDN,male) </a:t>
            </a:r>
            <a:r>
              <a:rPr u="none"/>
              <a:t>= Pr(male|CDN) Pr(CDN)</a:t>
            </a:r>
          </a:p>
        </p:txBody>
      </p:sp>
      <p:graphicFrame>
        <p:nvGraphicFramePr>
          <p:cNvPr id="986" name="Table 986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991" name="Group 991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987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88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89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990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992" name="Shape 992"/>
          <p:cNvSpPr/>
          <p:nvPr/>
        </p:nvSpPr>
        <p:spPr>
          <a:xfrm>
            <a:off x="7429500" y="5003800"/>
            <a:ext cx="15748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93" name="Shape 993"/>
          <p:cNvSpPr/>
          <p:nvPr/>
        </p:nvSpPr>
        <p:spPr>
          <a:xfrm>
            <a:off x="7429500" y="5511800"/>
            <a:ext cx="5969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94" name="Shape 99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995" name="Shape 995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996" name="Shape 996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997" name="Shape 997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998" name="Shape 998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999" name="Shape 999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1000" name="Shape 1000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1001" name="Shape 1001"/>
          <p:cNvSpPr/>
          <p:nvPr/>
        </p:nvSpPr>
        <p:spPr>
          <a:xfrm>
            <a:off x="7516328" y="3986845"/>
            <a:ext cx="141163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3/15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1002" name="Shape 1002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1003" name="Shape 1003"/>
          <p:cNvSpPr/>
          <p:nvPr/>
        </p:nvSpPr>
        <p:spPr>
          <a:xfrm>
            <a:off x="7516328" y="4494845"/>
            <a:ext cx="140761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 = 0.075</a:t>
            </a:r>
          </a:p>
        </p:txBody>
      </p:sp>
      <p:sp>
        <p:nvSpPr>
          <p:cNvPr id="1004" name="Shape 1004"/>
          <p:cNvSpPr/>
          <p:nvPr/>
        </p:nvSpPr>
        <p:spPr>
          <a:xfrm>
            <a:off x="7271480" y="4493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6" name="Table 1006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011" name="Group 1011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007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08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09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10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012" name="Shape 101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1013" name="Shape 1013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014" name="Shape 1014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1015" name="Shape 1015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1016" name="Shape 1016"/>
          <p:cNvSpPr/>
          <p:nvPr/>
        </p:nvSpPr>
        <p:spPr>
          <a:xfrm>
            <a:off x="5270500" y="4991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>
                <a:solidFill>
                  <a:srgbClr val="FFFFFF"/>
                </a:solidFill>
              </a:rPr>
              <a:t>       </a:t>
            </a:r>
            <a:r>
              <a:rPr u="none">
                <a:solidFill>
                  <a:srgbClr val="FFFFFF"/>
                </a:solidFill>
              </a:rPr>
              <a:t>Pr(CDN,male) </a:t>
            </a:r>
            <a:r>
              <a:rPr u="none"/>
              <a:t>= Pr(male|CDN) Pr(CDN)</a:t>
            </a:r>
          </a:p>
        </p:txBody>
      </p:sp>
      <p:sp>
        <p:nvSpPr>
          <p:cNvPr id="1017" name="Shape 1017"/>
          <p:cNvSpPr/>
          <p:nvPr/>
        </p:nvSpPr>
        <p:spPr>
          <a:xfrm>
            <a:off x="7429500" y="5003800"/>
            <a:ext cx="15748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8" name="Shape 1018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1019" name="Shape 1019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1020" name="Shape 1020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1021" name="Shape 1021"/>
          <p:cNvSpPr/>
          <p:nvPr/>
        </p:nvSpPr>
        <p:spPr>
          <a:xfrm>
            <a:off x="7516328" y="3986845"/>
            <a:ext cx="141163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3/15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1022" name="Shape 1022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1023" name="Shape 1023"/>
          <p:cNvSpPr/>
          <p:nvPr/>
        </p:nvSpPr>
        <p:spPr>
          <a:xfrm>
            <a:off x="7516328" y="4494845"/>
            <a:ext cx="140761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 = 0.075</a:t>
            </a:r>
          </a:p>
        </p:txBody>
      </p:sp>
      <p:sp>
        <p:nvSpPr>
          <p:cNvPr id="1024" name="Shape 1024"/>
          <p:cNvSpPr/>
          <p:nvPr/>
        </p:nvSpPr>
        <p:spPr>
          <a:xfrm>
            <a:off x="7271480" y="4493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1025" name="Shape 1025"/>
          <p:cNvSpPr/>
          <p:nvPr/>
        </p:nvSpPr>
        <p:spPr>
          <a:xfrm>
            <a:off x="7429500" y="5676900"/>
            <a:ext cx="762000" cy="3683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6" name="Shape 1026"/>
          <p:cNvSpPr/>
          <p:nvPr/>
        </p:nvSpPr>
        <p:spPr>
          <a:xfrm>
            <a:off x="7529028" y="5396545"/>
            <a:ext cx="565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</a:t>
            </a:r>
          </a:p>
        </p:txBody>
      </p:sp>
      <p:sp>
        <p:nvSpPr>
          <p:cNvPr id="1027" name="Shape 1027"/>
          <p:cNvSpPr/>
          <p:nvPr/>
        </p:nvSpPr>
        <p:spPr>
          <a:xfrm>
            <a:off x="7529028" y="5670550"/>
            <a:ext cx="56587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5/40</a:t>
            </a:r>
          </a:p>
        </p:txBody>
      </p:sp>
      <p:sp>
        <p:nvSpPr>
          <p:cNvPr id="1028" name="Shape 1028"/>
          <p:cNvSpPr/>
          <p:nvPr/>
        </p:nvSpPr>
        <p:spPr>
          <a:xfrm>
            <a:off x="7258780" y="54971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Table 1030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035" name="Group 1035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031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32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33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34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036" name="Shape 103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1037" name="Shape 1037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038" name="Shape 1038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1039" name="Shape 1039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1040" name="Shape 1040"/>
          <p:cNvSpPr/>
          <p:nvPr/>
        </p:nvSpPr>
        <p:spPr>
          <a:xfrm>
            <a:off x="7271480" y="5510845"/>
            <a:ext cx="645618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 3/5</a:t>
            </a:r>
          </a:p>
        </p:txBody>
      </p:sp>
      <p:sp>
        <p:nvSpPr>
          <p:cNvPr id="1041" name="Shape 1041"/>
          <p:cNvSpPr/>
          <p:nvPr/>
        </p:nvSpPr>
        <p:spPr>
          <a:xfrm>
            <a:off x="5270500" y="4991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>
                <a:solidFill>
                  <a:srgbClr val="FFFFFF"/>
                </a:solidFill>
              </a:rPr>
              <a:t>       </a:t>
            </a:r>
            <a:r>
              <a:rPr u="none">
                <a:solidFill>
                  <a:srgbClr val="FFFFFF"/>
                </a:solidFill>
              </a:rPr>
              <a:t>Pr(CDN,male) </a:t>
            </a:r>
            <a:r>
              <a:rPr u="none"/>
              <a:t>= Pr(male|CDN) Pr(CDN)</a:t>
            </a:r>
          </a:p>
        </p:txBody>
      </p:sp>
      <p:sp>
        <p:nvSpPr>
          <p:cNvPr id="1042" name="Shape 1042"/>
          <p:cNvSpPr/>
          <p:nvPr/>
        </p:nvSpPr>
        <p:spPr>
          <a:xfrm>
            <a:off x="7429500" y="5511800"/>
            <a:ext cx="5969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43" name="Shape 1043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1044" name="Shape 1044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1045" name="Shape 1045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1046" name="Shape 1046"/>
          <p:cNvSpPr/>
          <p:nvPr/>
        </p:nvSpPr>
        <p:spPr>
          <a:xfrm>
            <a:off x="7516328" y="3986845"/>
            <a:ext cx="141163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3/15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1047" name="Shape 1047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1048" name="Shape 1048"/>
          <p:cNvSpPr/>
          <p:nvPr/>
        </p:nvSpPr>
        <p:spPr>
          <a:xfrm>
            <a:off x="7516328" y="4494845"/>
            <a:ext cx="140761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 = 0.075</a:t>
            </a:r>
          </a:p>
        </p:txBody>
      </p:sp>
      <p:sp>
        <p:nvSpPr>
          <p:cNvPr id="1049" name="Shape 1049"/>
          <p:cNvSpPr/>
          <p:nvPr/>
        </p:nvSpPr>
        <p:spPr>
          <a:xfrm>
            <a:off x="7271480" y="4493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1050" name="Shape 1050"/>
          <p:cNvSpPr/>
          <p:nvPr/>
        </p:nvSpPr>
        <p:spPr>
          <a:xfrm>
            <a:off x="7429500" y="5003800"/>
            <a:ext cx="15748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2" name="Table 1052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057" name="Group 1057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053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54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55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56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058" name="Shape 105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1059" name="Shape 1059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1061" name="Shape 1061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1062" name="Shape 1062"/>
          <p:cNvSpPr/>
          <p:nvPr/>
        </p:nvSpPr>
        <p:spPr>
          <a:xfrm>
            <a:off x="7271480" y="5510845"/>
            <a:ext cx="1364383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3/5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5/40</a:t>
            </a:r>
          </a:p>
        </p:txBody>
      </p:sp>
      <p:sp>
        <p:nvSpPr>
          <p:cNvPr id="1063" name="Shape 1063"/>
          <p:cNvSpPr/>
          <p:nvPr/>
        </p:nvSpPr>
        <p:spPr>
          <a:xfrm>
            <a:off x="5270500" y="4991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>
                <a:solidFill>
                  <a:srgbClr val="FFFFFF"/>
                </a:solidFill>
              </a:rPr>
              <a:t>       </a:t>
            </a:r>
            <a:r>
              <a:rPr u="none">
                <a:solidFill>
                  <a:srgbClr val="FFFFFF"/>
                </a:solidFill>
              </a:rPr>
              <a:t>Pr(CDN,male) </a:t>
            </a:r>
            <a:r>
              <a:rPr u="none"/>
              <a:t>= Pr(male|CDN) Pr(CDN)</a:t>
            </a:r>
          </a:p>
        </p:txBody>
      </p:sp>
      <p:sp>
        <p:nvSpPr>
          <p:cNvPr id="1064" name="Shape 1064"/>
          <p:cNvSpPr/>
          <p:nvPr/>
        </p:nvSpPr>
        <p:spPr>
          <a:xfrm>
            <a:off x="8039100" y="5511800"/>
            <a:ext cx="5969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5" name="Shape 1065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1066" name="Shape 1066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1067" name="Shape 1067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1068" name="Shape 1068"/>
          <p:cNvSpPr/>
          <p:nvPr/>
        </p:nvSpPr>
        <p:spPr>
          <a:xfrm>
            <a:off x="7516328" y="3986845"/>
            <a:ext cx="141163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3/15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1069" name="Shape 1069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1070" name="Shape 1070"/>
          <p:cNvSpPr/>
          <p:nvPr/>
        </p:nvSpPr>
        <p:spPr>
          <a:xfrm>
            <a:off x="7516328" y="4494845"/>
            <a:ext cx="140761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 = 0.075</a:t>
            </a:r>
          </a:p>
        </p:txBody>
      </p:sp>
      <p:sp>
        <p:nvSpPr>
          <p:cNvPr id="1071" name="Shape 1071"/>
          <p:cNvSpPr/>
          <p:nvPr/>
        </p:nvSpPr>
        <p:spPr>
          <a:xfrm>
            <a:off x="7271480" y="4493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sp>
        <p:nvSpPr>
          <p:cNvPr id="1072" name="Shape 1072"/>
          <p:cNvSpPr/>
          <p:nvPr/>
        </p:nvSpPr>
        <p:spPr>
          <a:xfrm>
            <a:off x="9019918" y="5003800"/>
            <a:ext cx="1000383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4" name="Table 1074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079" name="Group 1079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075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76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77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078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080" name="Shape 1080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Probability</a:t>
            </a:r>
          </a:p>
        </p:txBody>
      </p:sp>
      <p:sp>
        <p:nvSpPr>
          <p:cNvPr id="1081" name="Shape 1081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082" name="Shape 1082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is the probability that a student is </a:t>
            </a:r>
            <a:r>
              <a:rPr b="1"/>
              <a:t>both</a:t>
            </a:r>
            <a:r>
              <a:t> male </a:t>
            </a:r>
            <a:r>
              <a:rPr b="1"/>
              <a:t>and</a:t>
            </a:r>
            <a:r>
              <a:t> Canadian?</a:t>
            </a:r>
          </a:p>
        </p:txBody>
      </p:sp>
      <p:sp>
        <p:nvSpPr>
          <p:cNvPr id="1083" name="Shape 1083"/>
          <p:cNvSpPr/>
          <p:nvPr/>
        </p:nvSpPr>
        <p:spPr>
          <a:xfrm>
            <a:off x="1003300" y="1524000"/>
            <a:ext cx="8178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probability of observing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and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,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>
                <a:latin typeface="Arial"/>
                <a:ea typeface="Arial"/>
                <a:cs typeface="Arial"/>
                <a:sym typeface="Arial"/>
              </a:rPr>
              <a:t>, can be determined by rearranging the expression for conditional likelihood.</a:t>
            </a:r>
          </a:p>
        </p:txBody>
      </p:sp>
      <p:sp>
        <p:nvSpPr>
          <p:cNvPr id="1084" name="Shape 1084"/>
          <p:cNvSpPr/>
          <p:nvPr/>
        </p:nvSpPr>
        <p:spPr>
          <a:xfrm>
            <a:off x="7271480" y="5510845"/>
            <a:ext cx="1364383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3/5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5/40</a:t>
            </a:r>
          </a:p>
        </p:txBody>
      </p:sp>
      <p:sp>
        <p:nvSpPr>
          <p:cNvPr id="1085" name="Shape 1085"/>
          <p:cNvSpPr/>
          <p:nvPr/>
        </p:nvSpPr>
        <p:spPr>
          <a:xfrm>
            <a:off x="5270500" y="4991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>
                <a:solidFill>
                  <a:srgbClr val="FFFFFF"/>
                </a:solidFill>
              </a:rPr>
              <a:t>       </a:t>
            </a:r>
            <a:r>
              <a:rPr u="none">
                <a:solidFill>
                  <a:srgbClr val="FFFFFF"/>
                </a:solidFill>
              </a:rPr>
              <a:t>Pr(CDN,male) </a:t>
            </a:r>
            <a:r>
              <a:rPr u="none"/>
              <a:t>= Pr(male|CDN) Pr(CDN)</a:t>
            </a:r>
          </a:p>
        </p:txBody>
      </p:sp>
      <p:sp>
        <p:nvSpPr>
          <p:cNvPr id="1086" name="Shape 1086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Pr(</a:t>
            </a:r>
            <a:r>
              <a:rPr i="1" u="none"/>
              <a:t>A,B</a:t>
            </a:r>
            <a:r>
              <a:rPr u="none"/>
              <a:t>) = Pr(</a:t>
            </a:r>
            <a:r>
              <a:rPr i="1" u="none"/>
              <a:t>A</a:t>
            </a:r>
            <a:r>
              <a:rPr u="none"/>
              <a:t>|</a:t>
            </a:r>
            <a:r>
              <a:rPr i="1" u="none"/>
              <a:t>B</a:t>
            </a:r>
            <a:r>
              <a:rPr u="none"/>
              <a:t>) Pr(</a:t>
            </a:r>
            <a:r>
              <a:rPr i="1" u="none"/>
              <a:t>B</a:t>
            </a:r>
            <a:r>
              <a:rPr u="none"/>
              <a:t>)</a:t>
            </a:r>
          </a:p>
        </p:txBody>
      </p:sp>
      <p:sp>
        <p:nvSpPr>
          <p:cNvPr id="1087" name="Shape 1087"/>
          <p:cNvSpPr/>
          <p:nvPr/>
        </p:nvSpPr>
        <p:spPr>
          <a:xfrm>
            <a:off x="6616180" y="2832100"/>
            <a:ext cx="1690887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= Pr(</a:t>
            </a:r>
            <a:r>
              <a:rPr i="1" u="none"/>
              <a:t>B</a:t>
            </a:r>
            <a:r>
              <a:rPr u="none"/>
              <a:t>|</a:t>
            </a:r>
            <a:r>
              <a:rPr i="1" u="none"/>
              <a:t>A</a:t>
            </a:r>
            <a:r>
              <a:rPr u="none"/>
              <a:t>) Pr(</a:t>
            </a:r>
            <a:r>
              <a:rPr i="1" u="none"/>
              <a:t>A</a:t>
            </a:r>
            <a:r>
              <a:rPr u="none"/>
              <a:t>)</a:t>
            </a:r>
          </a:p>
        </p:txBody>
      </p:sp>
      <p:sp>
        <p:nvSpPr>
          <p:cNvPr id="1088" name="Shape 1088"/>
          <p:cNvSpPr/>
          <p:nvPr/>
        </p:nvSpPr>
        <p:spPr>
          <a:xfrm>
            <a:off x="5270500" y="3467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 u="none"/>
              <a:t>       </a:t>
            </a:r>
            <a:r>
              <a:rPr u="none"/>
              <a:t>Pr(CDN,male) = Pr(CDN|male) Pr(male)</a:t>
            </a:r>
          </a:p>
        </p:txBody>
      </p:sp>
      <p:sp>
        <p:nvSpPr>
          <p:cNvPr id="1089" name="Shape 1089"/>
          <p:cNvSpPr/>
          <p:nvPr/>
        </p:nvSpPr>
        <p:spPr>
          <a:xfrm>
            <a:off x="7516328" y="3986845"/>
            <a:ext cx="141163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3/15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1090" name="Shape 1090"/>
          <p:cNvSpPr/>
          <p:nvPr/>
        </p:nvSpPr>
        <p:spPr>
          <a:xfrm>
            <a:off x="7271480" y="3985890"/>
            <a:ext cx="257549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=</a:t>
            </a:r>
          </a:p>
        </p:txBody>
      </p:sp>
      <p:grpSp>
        <p:nvGrpSpPr>
          <p:cNvPr id="1093" name="Group 1093"/>
          <p:cNvGrpSpPr/>
          <p:nvPr/>
        </p:nvGrpSpPr>
        <p:grpSpPr>
          <a:xfrm>
            <a:off x="7271480" y="4493890"/>
            <a:ext cx="1652465" cy="383865"/>
            <a:chOff x="0" y="0"/>
            <a:chExt cx="1652463" cy="383864"/>
          </a:xfrm>
        </p:grpSpPr>
        <p:sp>
          <p:nvSpPr>
            <p:cNvPr id="1091" name="Shape 1091"/>
            <p:cNvSpPr/>
            <p:nvPr/>
          </p:nvSpPr>
          <p:spPr>
            <a:xfrm>
              <a:off x="244847" y="954"/>
              <a:ext cx="1407617" cy="382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u="sng"/>
              </a:pPr>
              <a:r>
                <a:rPr u="none"/>
                <a:t>3/40 = 0.075</a:t>
              </a: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0" y="0"/>
              <a:ext cx="257548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u="sng"/>
              </a:pPr>
              <a:r>
                <a:rPr u="none"/>
                <a:t>=</a:t>
              </a:r>
            </a:p>
          </p:txBody>
        </p:sp>
      </p:grpSp>
      <p:grpSp>
        <p:nvGrpSpPr>
          <p:cNvPr id="1096" name="Group 1096"/>
          <p:cNvGrpSpPr/>
          <p:nvPr/>
        </p:nvGrpSpPr>
        <p:grpSpPr>
          <a:xfrm>
            <a:off x="7271480" y="6017890"/>
            <a:ext cx="1652465" cy="383865"/>
            <a:chOff x="0" y="0"/>
            <a:chExt cx="1652463" cy="383864"/>
          </a:xfrm>
        </p:grpSpPr>
        <p:sp>
          <p:nvSpPr>
            <p:cNvPr id="1094" name="Shape 1094"/>
            <p:cNvSpPr/>
            <p:nvPr/>
          </p:nvSpPr>
          <p:spPr>
            <a:xfrm>
              <a:off x="244847" y="954"/>
              <a:ext cx="1407617" cy="382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u="sng"/>
              </a:pPr>
              <a:r>
                <a:rPr u="none"/>
                <a:t>3/40 = 0.075</a:t>
              </a: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0" y="0"/>
              <a:ext cx="257548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424242"/>
                  </a:solidFill>
                  <a:effectLst>
                    <a:outerShdw sx="100000" sy="100000" kx="0" ky="0" algn="b" rotWithShape="0" blurRad="63500" dist="63500" dir="2700000">
                      <a:srgbClr val="000000">
                        <a:alpha val="35000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u="sng"/>
              </a:pPr>
              <a:r>
                <a:rPr u="none"/>
                <a:t>=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  <p:graphicFrame>
        <p:nvGraphicFramePr>
          <p:cNvPr id="1099" name="Table 1099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04" name="Group 1104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100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01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02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03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105" name="Shape 1105"/>
          <p:cNvSpPr/>
          <p:nvPr/>
        </p:nvSpPr>
        <p:spPr>
          <a:xfrm rot="5400000">
            <a:off x="4013200" y="5016500"/>
            <a:ext cx="2921000" cy="317500"/>
          </a:xfrm>
          <a:prstGeom prst="rightArrow">
            <a:avLst>
              <a:gd name="adj1" fmla="val 28597"/>
              <a:gd name="adj2" fmla="val 129799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6" name="Shape 1106"/>
          <p:cNvSpPr/>
          <p:nvPr/>
        </p:nvSpPr>
        <p:spPr>
          <a:xfrm>
            <a:off x="2438400" y="6819900"/>
            <a:ext cx="2667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marginalize over gender</a:t>
            </a:r>
          </a:p>
        </p:txBody>
      </p:sp>
      <p:sp>
        <p:nvSpPr>
          <p:cNvPr id="1107" name="Shape 1107"/>
          <p:cNvSpPr/>
          <p:nvPr/>
        </p:nvSpPr>
        <p:spPr>
          <a:xfrm>
            <a:off x="5842130" y="3124200"/>
            <a:ext cx="4457701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Canadian?</a:t>
            </a:r>
          </a:p>
        </p:txBody>
      </p:sp>
      <p:sp>
        <p:nvSpPr>
          <p:cNvPr id="1108" name="Shape 1108"/>
          <p:cNvSpPr/>
          <p:nvPr/>
        </p:nvSpPr>
        <p:spPr>
          <a:xfrm rot="16200000">
            <a:off x="2336800" y="4502150"/>
            <a:ext cx="2616200" cy="1092200"/>
          </a:xfrm>
          <a:prstGeom prst="roundRect">
            <a:avLst>
              <a:gd name="adj" fmla="val 17442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111" name="Group 1111"/>
          <p:cNvGrpSpPr/>
          <p:nvPr/>
        </p:nvGrpSpPr>
        <p:grpSpPr>
          <a:xfrm>
            <a:off x="3098800" y="5492750"/>
            <a:ext cx="1085850" cy="850900"/>
            <a:chOff x="0" y="0"/>
            <a:chExt cx="1085850" cy="850900"/>
          </a:xfrm>
        </p:grpSpPr>
        <p:sp>
          <p:nvSpPr>
            <p:cNvPr id="1109" name="Shape 1109"/>
            <p:cNvSpPr/>
            <p:nvPr/>
          </p:nvSpPr>
          <p:spPr>
            <a:xfrm>
              <a:off x="0" y="0"/>
              <a:ext cx="1085850" cy="850900"/>
            </a:xfrm>
            <a:prstGeom prst="roundRect">
              <a:avLst>
                <a:gd name="adj" fmla="val 22388"/>
              </a:avLst>
            </a:prstGeom>
            <a:solidFill>
              <a:srgbClr val="0096FF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tabLst>
                  <a:tab pos="838200" algn="l"/>
                </a:tabLst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234590" y="246695"/>
              <a:ext cx="56587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5/40</a:t>
              </a:r>
            </a:p>
          </p:txBody>
        </p:sp>
      </p:grpSp>
      <p:sp>
        <p:nvSpPr>
          <p:cNvPr id="1112" name="Shape 111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113" name="Shape 1113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499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9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499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8" grpId="2"/>
      <p:bldP build="whole" bldLvl="1" animBg="1" rev="0" advAuto="0" spid="1111" grpId="3"/>
      <p:bldP build="whole" bldLvl="1" animBg="1" rev="0" advAuto="0" spid="1105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5" name="Table 1115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20" name="Group 1120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116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17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18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19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121" name="Shape 1121"/>
          <p:cNvSpPr/>
          <p:nvPr/>
        </p:nvSpPr>
        <p:spPr>
          <a:xfrm>
            <a:off x="1955800" y="4622800"/>
            <a:ext cx="3327400" cy="850900"/>
          </a:xfrm>
          <a:prstGeom prst="roundRect">
            <a:avLst>
              <a:gd name="adj" fmla="val 22388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2" name="Shape 1122"/>
          <p:cNvSpPr/>
          <p:nvPr/>
        </p:nvSpPr>
        <p:spPr>
          <a:xfrm>
            <a:off x="2032000" y="6502400"/>
            <a:ext cx="2921000" cy="317500"/>
          </a:xfrm>
          <a:prstGeom prst="rightArrow">
            <a:avLst>
              <a:gd name="adj1" fmla="val 28597"/>
              <a:gd name="adj2" fmla="val 129799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3" name="Shape 1123"/>
          <p:cNvSpPr/>
          <p:nvPr/>
        </p:nvSpPr>
        <p:spPr>
          <a:xfrm>
            <a:off x="2438400" y="6819900"/>
            <a:ext cx="323495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marginalize over nationality</a:t>
            </a:r>
          </a:p>
        </p:txBody>
      </p:sp>
      <p:sp>
        <p:nvSpPr>
          <p:cNvPr id="1124" name="Shape 1124"/>
          <p:cNvSpPr/>
          <p:nvPr/>
        </p:nvSpPr>
        <p:spPr>
          <a:xfrm>
            <a:off x="5842130" y="3124200"/>
            <a:ext cx="4457701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male?</a:t>
            </a:r>
          </a:p>
        </p:txBody>
      </p:sp>
      <p:grpSp>
        <p:nvGrpSpPr>
          <p:cNvPr id="1127" name="Group 1127"/>
          <p:cNvGrpSpPr/>
          <p:nvPr/>
        </p:nvGrpSpPr>
        <p:grpSpPr>
          <a:xfrm>
            <a:off x="4203700" y="4610100"/>
            <a:ext cx="1085850" cy="850900"/>
            <a:chOff x="0" y="0"/>
            <a:chExt cx="1085850" cy="850900"/>
          </a:xfrm>
        </p:grpSpPr>
        <p:sp>
          <p:nvSpPr>
            <p:cNvPr id="1125" name="Shape 1125"/>
            <p:cNvSpPr/>
            <p:nvPr/>
          </p:nvSpPr>
          <p:spPr>
            <a:xfrm>
              <a:off x="0" y="0"/>
              <a:ext cx="1085850" cy="850900"/>
            </a:xfrm>
            <a:prstGeom prst="roundRect">
              <a:avLst>
                <a:gd name="adj" fmla="val 22388"/>
              </a:avLst>
            </a:prstGeom>
            <a:solidFill>
              <a:srgbClr val="0096FF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tabLst>
                  <a:tab pos="838200" algn="l"/>
                </a:tabLst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96490" y="246695"/>
              <a:ext cx="692870" cy="382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蘋果儷中黑"/>
                </a:defRPr>
              </a:pP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15/40</a:t>
              </a:r>
            </a:p>
          </p:txBody>
        </p:sp>
      </p:grpSp>
      <p:sp>
        <p:nvSpPr>
          <p:cNvPr id="1128" name="Shape 112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129" name="Shape 1129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130" name="Shape 1130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499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7" grpId="3"/>
      <p:bldP build="whole" bldLvl="1" animBg="1" rev="0" advAuto="0" spid="1122" grpId="1"/>
      <p:bldP build="whole" bldLvl="1" animBg="1" rev="0" advAuto="0" spid="1121" grpId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2" name="Table 1132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37" name="Group 1137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133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34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35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36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138" name="Shape 1138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male?</a:t>
            </a:r>
          </a:p>
        </p:txBody>
      </p:sp>
      <p:sp>
        <p:nvSpPr>
          <p:cNvPr id="1139" name="Shape 113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140" name="Shape 1140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141" name="Shape 1141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  <p:sp>
        <p:nvSpPr>
          <p:cNvPr id="1142" name="Shape 1142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Pr(male) = 12/40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4" name="Table 1144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49" name="Group 1149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145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46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47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48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150" name="Shape 1150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151" name="Shape 1151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152" name="Shape 1152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male?</a:t>
            </a:r>
          </a:p>
        </p:txBody>
      </p:sp>
      <p:sp>
        <p:nvSpPr>
          <p:cNvPr id="1153" name="Shape 1153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  <p:sp>
        <p:nvSpPr>
          <p:cNvPr id="1154" name="Shape 1154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Pr(male) = 12/40 + 3/40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601054" y="889000"/>
            <a:ext cx="855059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Generic statistical paradigm			      Statistical phylogenetic paradigm</a:t>
            </a:r>
          </a:p>
        </p:txBody>
      </p:sp>
      <p:sp>
        <p:nvSpPr>
          <p:cNvPr id="196" name="Shape 196"/>
          <p:cNvSpPr/>
          <p:nvPr/>
        </p:nvSpPr>
        <p:spPr>
          <a:xfrm>
            <a:off x="601054" y="1384300"/>
            <a:ext cx="293763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pose a substantive question</a:t>
            </a:r>
          </a:p>
        </p:txBody>
      </p:sp>
      <p:sp>
        <p:nvSpPr>
          <p:cNvPr id="197" name="Shape 197"/>
          <p:cNvSpPr/>
          <p:nvPr/>
        </p:nvSpPr>
        <p:spPr>
          <a:xfrm>
            <a:off x="5173054" y="1384300"/>
            <a:ext cx="4580109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what is the phylogeny of my study group?</a:t>
            </a:r>
          </a:p>
        </p:txBody>
      </p:sp>
      <p:sp>
        <p:nvSpPr>
          <p:cNvPr id="198" name="Shape 198"/>
          <p:cNvSpPr/>
          <p:nvPr/>
        </p:nvSpPr>
        <p:spPr>
          <a:xfrm>
            <a:off x="601054" y="2019300"/>
            <a:ext cx="3268466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stochastic model with parameters that, if known, would answer the question</a:t>
            </a:r>
          </a:p>
        </p:txBody>
      </p:sp>
      <p:sp>
        <p:nvSpPr>
          <p:cNvPr id="199" name="Shape 199"/>
          <p:cNvSpPr/>
          <p:nvPr/>
        </p:nvSpPr>
        <p:spPr>
          <a:xfrm>
            <a:off x="601054" y="3289300"/>
            <a:ext cx="2937631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collect observations that are informative about model parameters </a:t>
            </a:r>
          </a:p>
        </p:txBody>
      </p:sp>
      <p:sp>
        <p:nvSpPr>
          <p:cNvPr id="200" name="Shape 200"/>
          <p:cNvSpPr/>
          <p:nvPr/>
        </p:nvSpPr>
        <p:spPr>
          <a:xfrm>
            <a:off x="5173054" y="3289300"/>
            <a:ext cx="4133377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assemble a data matrix (</a:t>
            </a:r>
            <a:r>
              <a:rPr i="1">
                <a:solidFill>
                  <a:srgbClr val="424242"/>
                </a:solidFill>
              </a:rPr>
              <a:t>e.g.</a:t>
            </a:r>
            <a:r>
              <a:rPr>
                <a:solidFill>
                  <a:srgbClr val="424242"/>
                </a:solidFill>
              </a:rPr>
              <a:t>, of DNA sequences) sampled from members of your study group</a:t>
            </a:r>
          </a:p>
        </p:txBody>
      </p:sp>
      <p:sp>
        <p:nvSpPr>
          <p:cNvPr id="201" name="Shape 201"/>
          <p:cNvSpPr/>
          <p:nvPr/>
        </p:nvSpPr>
        <p:spPr>
          <a:xfrm>
            <a:off x="601054" y="4559300"/>
            <a:ext cx="3046604" cy="116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find the best estimate of model parameters (by some means) conditioned on (</a:t>
            </a:r>
            <a:r>
              <a:rPr i="1">
                <a:solidFill>
                  <a:srgbClr val="424242"/>
                </a:solidFill>
              </a:rPr>
              <a:t>i.e.</a:t>
            </a:r>
            <a:r>
              <a:rPr>
                <a:solidFill>
                  <a:srgbClr val="424242"/>
                </a:solidFill>
              </a:rPr>
              <a:t>, given) the data at hand </a:t>
            </a:r>
          </a:p>
        </p:txBody>
      </p:sp>
      <p:sp>
        <p:nvSpPr>
          <p:cNvPr id="202" name="Shape 202"/>
          <p:cNvSpPr/>
          <p:nvPr/>
        </p:nvSpPr>
        <p:spPr>
          <a:xfrm>
            <a:off x="5173054" y="4559300"/>
            <a:ext cx="4580109" cy="116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find the best estimate of phylogeny (and other model parameters) using a likelihood-based method (maximum-likelihood or Bayesian inference)</a:t>
            </a:r>
          </a:p>
        </p:txBody>
      </p:sp>
      <p:sp>
        <p:nvSpPr>
          <p:cNvPr id="203" name="Shape 203"/>
          <p:cNvSpPr/>
          <p:nvPr/>
        </p:nvSpPr>
        <p:spPr>
          <a:xfrm>
            <a:off x="5173054" y="2019300"/>
            <a:ext cx="4368369" cy="8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develop a phylogenetic model with a tree (and branch lengths) and a Markov model describing how traits change over the tree</a:t>
            </a:r>
          </a:p>
        </p:txBody>
      </p:sp>
      <p:sp>
        <p:nvSpPr>
          <p:cNvPr id="204" name="Shape 204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6" name="Table 1156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0096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61" name="Group 1161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157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58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59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60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162" name="Shape 1162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163" name="Shape 1163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164" name="Shape 1164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male?</a:t>
            </a:r>
          </a:p>
        </p:txBody>
      </p:sp>
      <p:sp>
        <p:nvSpPr>
          <p:cNvPr id="1165" name="Shape 1165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  <p:sp>
        <p:nvSpPr>
          <p:cNvPr id="1166" name="Shape 1166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Pr(male) = 12/40 + 3/40</a:t>
            </a:r>
          </a:p>
        </p:txBody>
      </p:sp>
      <p:sp>
        <p:nvSpPr>
          <p:cNvPr id="1167" name="Shape 1167"/>
          <p:cNvSpPr/>
          <p:nvPr/>
        </p:nvSpPr>
        <p:spPr>
          <a:xfrm>
            <a:off x="5778500" y="2832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>
                <a:solidFill>
                  <a:srgbClr val="FFFFFF"/>
                </a:solidFill>
              </a:rPr>
              <a:t>Pr(</a:t>
            </a:r>
            <a:r>
              <a:rPr i="1" u="none">
                <a:solidFill>
                  <a:srgbClr val="FFFFFF"/>
                </a:solidFill>
              </a:rPr>
              <a:t>male</a:t>
            </a:r>
            <a:r>
              <a:rPr u="none">
                <a:solidFill>
                  <a:srgbClr val="FFFFFF"/>
                </a:solidFill>
              </a:rPr>
              <a:t>) </a:t>
            </a:r>
            <a:r>
              <a:rPr u="none"/>
              <a:t>= 15/40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9" name="Table 1169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0096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74" name="Group 1174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170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71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72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73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175" name="Shape 117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176" name="Shape 1176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177" name="Shape 1177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male?</a:t>
            </a:r>
          </a:p>
        </p:txBody>
      </p:sp>
      <p:sp>
        <p:nvSpPr>
          <p:cNvPr id="1178" name="Shape 1178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  <p:sp>
        <p:nvSpPr>
          <p:cNvPr id="1179" name="Shape 1179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Pr(male) = 12/40 + 3/40</a:t>
            </a:r>
          </a:p>
        </p:txBody>
      </p:sp>
      <p:sp>
        <p:nvSpPr>
          <p:cNvPr id="1180" name="Shape 1180"/>
          <p:cNvSpPr/>
          <p:nvPr/>
        </p:nvSpPr>
        <p:spPr>
          <a:xfrm>
            <a:off x="5778500" y="2832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>
                <a:solidFill>
                  <a:srgbClr val="FFFFFF"/>
                </a:solidFill>
              </a:rPr>
              <a:t>Pr(</a:t>
            </a:r>
            <a:r>
              <a:rPr i="1" u="none">
                <a:solidFill>
                  <a:srgbClr val="FFFFFF"/>
                </a:solidFill>
              </a:rPr>
              <a:t>male</a:t>
            </a:r>
            <a:r>
              <a:rPr u="none">
                <a:solidFill>
                  <a:srgbClr val="FFFFFF"/>
                </a:solidFill>
              </a:rPr>
              <a:t>) </a:t>
            </a:r>
            <a:r>
              <a:rPr u="none"/>
              <a:t>= 15/40 = 0.375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2" name="Table 1182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87" name="Group 1187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183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84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85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86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188" name="Shape 1188"/>
          <p:cNvSpPr/>
          <p:nvPr/>
        </p:nvSpPr>
        <p:spPr>
          <a:xfrm rot="16200000">
            <a:off x="2324100" y="4533900"/>
            <a:ext cx="2603500" cy="1041400"/>
          </a:xfrm>
          <a:prstGeom prst="roundRect">
            <a:avLst>
              <a:gd name="adj" fmla="val 18293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89" name="Shape 1189"/>
          <p:cNvSpPr/>
          <p:nvPr/>
        </p:nvSpPr>
        <p:spPr>
          <a:xfrm rot="5400000">
            <a:off x="4013200" y="5041900"/>
            <a:ext cx="2921000" cy="317500"/>
          </a:xfrm>
          <a:prstGeom prst="rightArrow">
            <a:avLst>
              <a:gd name="adj1" fmla="val 28597"/>
              <a:gd name="adj2" fmla="val 129799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0" name="Shape 1190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191" name="Shape 1191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192" name="Shape 1192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Canadian?</a:t>
            </a:r>
          </a:p>
        </p:txBody>
      </p:sp>
      <p:sp>
        <p:nvSpPr>
          <p:cNvPr id="1193" name="Shape 1193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5" name="Table 1195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200" name="Group 1200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196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97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98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199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201" name="Shape 120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202" name="Shape 1202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203" name="Shape 1203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Canadian?</a:t>
            </a:r>
          </a:p>
        </p:txBody>
      </p:sp>
      <p:sp>
        <p:nvSpPr>
          <p:cNvPr id="1204" name="Shape 1204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  <p:sp>
        <p:nvSpPr>
          <p:cNvPr id="1205" name="Shape 1205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Pr(CDN) = 2/40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7" name="Table 1207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212" name="Group 1212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208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09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10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11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213" name="Shape 121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214" name="Shape 1214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215" name="Shape 1215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Canadian?</a:t>
            </a:r>
          </a:p>
        </p:txBody>
      </p:sp>
      <p:sp>
        <p:nvSpPr>
          <p:cNvPr id="1216" name="Shape 1216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  <p:sp>
        <p:nvSpPr>
          <p:cNvPr id="1217" name="Shape 1217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Pr(CDN) = 2/40 + 3/40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9" name="Table 1219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009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224" name="Group 1224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220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21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22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23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225" name="Shape 122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226" name="Shape 1226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227" name="Shape 1227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Canadian?</a:t>
            </a:r>
          </a:p>
        </p:txBody>
      </p:sp>
      <p:sp>
        <p:nvSpPr>
          <p:cNvPr id="1228" name="Shape 1228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  <p:sp>
        <p:nvSpPr>
          <p:cNvPr id="1229" name="Shape 1229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Pr(CDN) = 2/40 + 3/40</a:t>
            </a:r>
          </a:p>
        </p:txBody>
      </p:sp>
      <p:sp>
        <p:nvSpPr>
          <p:cNvPr id="1230" name="Shape 1230"/>
          <p:cNvSpPr/>
          <p:nvPr/>
        </p:nvSpPr>
        <p:spPr>
          <a:xfrm>
            <a:off x="5778500" y="2832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>
                <a:solidFill>
                  <a:srgbClr val="FFFFFF"/>
                </a:solidFill>
              </a:rPr>
              <a:t>Pr(</a:t>
            </a:r>
            <a:r>
              <a:rPr i="1" u="none">
                <a:solidFill>
                  <a:srgbClr val="FFFFFF"/>
                </a:solidFill>
              </a:rPr>
              <a:t>male</a:t>
            </a:r>
            <a:r>
              <a:rPr u="none">
                <a:solidFill>
                  <a:srgbClr val="FFFFFF"/>
                </a:solidFill>
              </a:rPr>
              <a:t>) </a:t>
            </a:r>
            <a:r>
              <a:rPr u="none"/>
              <a:t>= 5/40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2" name="Table 1232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009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237" name="Group 1237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233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34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35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36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238" name="Shape 1238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 Probability</a:t>
            </a:r>
          </a:p>
        </p:txBody>
      </p:sp>
      <p:sp>
        <p:nvSpPr>
          <p:cNvPr id="1239" name="Shape 1239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240" name="Shape 1240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marginal probability of being Canadian?</a:t>
            </a:r>
          </a:p>
        </p:txBody>
      </p:sp>
      <p:sp>
        <p:nvSpPr>
          <p:cNvPr id="1241" name="Shape 1241"/>
          <p:cNvSpPr/>
          <p:nvPr/>
        </p:nvSpPr>
        <p:spPr>
          <a:xfrm>
            <a:off x="1003300" y="1524000"/>
            <a:ext cx="8178800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蘋果儷中黑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The unconditional probability of an observation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</a:p>
        </p:txBody>
      </p:sp>
      <p:sp>
        <p:nvSpPr>
          <p:cNvPr id="1242" name="Shape 1242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Pr(CDN) = 2/40 + 3/40</a:t>
            </a:r>
          </a:p>
        </p:txBody>
      </p:sp>
      <p:sp>
        <p:nvSpPr>
          <p:cNvPr id="1243" name="Shape 1243"/>
          <p:cNvSpPr/>
          <p:nvPr/>
        </p:nvSpPr>
        <p:spPr>
          <a:xfrm>
            <a:off x="5778500" y="2832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>
                <a:solidFill>
                  <a:srgbClr val="FFFFFF"/>
                </a:solidFill>
              </a:rPr>
              <a:t>Pr(</a:t>
            </a:r>
            <a:r>
              <a:rPr i="1" u="none">
                <a:solidFill>
                  <a:srgbClr val="FFFFFF"/>
                </a:solidFill>
              </a:rPr>
              <a:t>male</a:t>
            </a:r>
            <a:r>
              <a:rPr u="none">
                <a:solidFill>
                  <a:srgbClr val="FFFFFF"/>
                </a:solidFill>
              </a:rPr>
              <a:t>) </a:t>
            </a:r>
            <a:r>
              <a:rPr u="none"/>
              <a:t>= 5/40 = 0.375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/>
        </p:nvSpPr>
        <p:spPr>
          <a:xfrm>
            <a:off x="1003300" y="1524000"/>
            <a:ext cx="81788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unconditional probabilities sum to unity.</a:t>
            </a:r>
          </a:p>
        </p:txBody>
      </p:sp>
      <p:graphicFrame>
        <p:nvGraphicFramePr>
          <p:cNvPr id="1246" name="Table 1246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0433FF"/>
                    </a:solidFill>
                  </a:tcPr>
                </a:tc>
              </a:tr>
            </a:tbl>
          </a:graphicData>
        </a:graphic>
      </p:graphicFrame>
      <p:grpSp>
        <p:nvGrpSpPr>
          <p:cNvPr id="1251" name="Group 1251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247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48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49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50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252" name="Shape 1252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probability of all possible combinations of gender/nationality?</a:t>
            </a:r>
          </a:p>
        </p:txBody>
      </p:sp>
      <p:sp>
        <p:nvSpPr>
          <p:cNvPr id="1253" name="Shape 125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Law of Total Probability</a:t>
            </a:r>
          </a:p>
        </p:txBody>
      </p:sp>
      <p:sp>
        <p:nvSpPr>
          <p:cNvPr id="1254" name="Shape 1254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6" name="Table 1256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0433FF"/>
                    </a:solidFill>
                  </a:tcPr>
                </a:tc>
              </a:tr>
            </a:tbl>
          </a:graphicData>
        </a:graphic>
      </p:graphicFrame>
      <p:grpSp>
        <p:nvGrpSpPr>
          <p:cNvPr id="1261" name="Group 1261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257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58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59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60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262" name="Shape 1262"/>
          <p:cNvSpPr/>
          <p:nvPr/>
        </p:nvSpPr>
        <p:spPr>
          <a:xfrm rot="5400000">
            <a:off x="4438650" y="4629150"/>
            <a:ext cx="2222500" cy="317500"/>
          </a:xfrm>
          <a:prstGeom prst="rightArrow">
            <a:avLst>
              <a:gd name="adj1" fmla="val 28597"/>
              <a:gd name="adj2" fmla="val 129799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63" name="Shape 1263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Law of Total Probability</a:t>
            </a:r>
          </a:p>
        </p:txBody>
      </p:sp>
      <p:sp>
        <p:nvSpPr>
          <p:cNvPr id="1264" name="Shape 1264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265" name="Shape 1265"/>
          <p:cNvSpPr/>
          <p:nvPr/>
        </p:nvSpPr>
        <p:spPr>
          <a:xfrm>
            <a:off x="1003300" y="1524000"/>
            <a:ext cx="81788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unconditional probabilities sum to unity.</a:t>
            </a:r>
          </a:p>
        </p:txBody>
      </p:sp>
      <p:sp>
        <p:nvSpPr>
          <p:cNvPr id="1266" name="Shape 1266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probability of all possible combinations of gender/nationality?</a:t>
            </a:r>
          </a:p>
        </p:txBody>
      </p:sp>
      <p:sp>
        <p:nvSpPr>
          <p:cNvPr id="1267" name="Shape 1267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Pr(total) = 25/40 + 15/40 =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2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9" name="Table 1269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0433FF"/>
                    </a:solidFill>
                  </a:tcPr>
                </a:tc>
              </a:tr>
            </a:tbl>
          </a:graphicData>
        </a:graphic>
      </p:graphicFrame>
      <p:grpSp>
        <p:nvGrpSpPr>
          <p:cNvPr id="1274" name="Group 1274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270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71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72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73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275" name="Shape 1275"/>
          <p:cNvSpPr/>
          <p:nvPr/>
        </p:nvSpPr>
        <p:spPr>
          <a:xfrm>
            <a:off x="1993900" y="6464300"/>
            <a:ext cx="2667000" cy="317500"/>
          </a:xfrm>
          <a:prstGeom prst="rightArrow">
            <a:avLst>
              <a:gd name="adj1" fmla="val 28597"/>
              <a:gd name="adj2" fmla="val 129799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76" name="Shape 1276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Law of Total Probability</a:t>
            </a:r>
          </a:p>
        </p:txBody>
      </p:sp>
      <p:sp>
        <p:nvSpPr>
          <p:cNvPr id="1277" name="Shape 1277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278" name="Shape 1278"/>
          <p:cNvSpPr/>
          <p:nvPr/>
        </p:nvSpPr>
        <p:spPr>
          <a:xfrm>
            <a:off x="1003300" y="1524000"/>
            <a:ext cx="81788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unconditional probabilities sum to unity.</a:t>
            </a:r>
          </a:p>
        </p:txBody>
      </p:sp>
      <p:sp>
        <p:nvSpPr>
          <p:cNvPr id="1279" name="Shape 1279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the probability of all possible combinations of gender/nationality?</a:t>
            </a:r>
          </a:p>
        </p:txBody>
      </p:sp>
      <p:sp>
        <p:nvSpPr>
          <p:cNvPr id="1280" name="Shape 1280"/>
          <p:cNvSpPr/>
          <p:nvPr/>
        </p:nvSpPr>
        <p:spPr>
          <a:xfrm>
            <a:off x="5778500" y="2451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Pr(total) = 25/40 + 15/40 = 1</a:t>
            </a:r>
          </a:p>
        </p:txBody>
      </p:sp>
      <p:sp>
        <p:nvSpPr>
          <p:cNvPr id="1281" name="Shape 1281"/>
          <p:cNvSpPr/>
          <p:nvPr/>
        </p:nvSpPr>
        <p:spPr>
          <a:xfrm>
            <a:off x="5778500" y="2832100"/>
            <a:ext cx="42545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>
                <a:solidFill>
                  <a:srgbClr val="FFFFFF"/>
                </a:solidFill>
              </a:rPr>
              <a:t>Pr(total) </a:t>
            </a:r>
            <a:r>
              <a:rPr u="none"/>
              <a:t>= 35/40 + 5/40 =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07" name="Shape 207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208" name="Shape 208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09" name="Shape 209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210" name="Shape 210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211" name="Shape 211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212" name="Shape 212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213" name="Shape 213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214" name="Shape 214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215" name="Shape 215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  <p:sp>
        <p:nvSpPr>
          <p:cNvPr id="216" name="Shape 216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698500" y="2489200"/>
            <a:ext cx="1384300" cy="8636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3" name="Table 1283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288" name="Group 1288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284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85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86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87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289" name="Shape 1289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Are the probabilities of being male and Canadian independent?</a:t>
            </a:r>
          </a:p>
        </p:txBody>
      </p:sp>
      <p:sp>
        <p:nvSpPr>
          <p:cNvPr id="1290" name="Shape 1290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two events are independent if the product of their marginal probabilities</a:t>
            </a:r>
            <a:br/>
            <a:r>
              <a:t>equals the joint probability of those two events.</a:t>
            </a:r>
          </a:p>
        </p:txBody>
      </p:sp>
      <p:sp>
        <p:nvSpPr>
          <p:cNvPr id="1291" name="Shape 129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Independence</a:t>
            </a:r>
          </a:p>
        </p:txBody>
      </p:sp>
      <p:sp>
        <p:nvSpPr>
          <p:cNvPr id="1292" name="Shape 1292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293" name="Shape 1293"/>
          <p:cNvSpPr/>
          <p:nvPr/>
        </p:nvSpPr>
        <p:spPr>
          <a:xfrm>
            <a:off x="5778500" y="2451100"/>
            <a:ext cx="454472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Pr(CDN,male) ?= Pr(CDN) Pr(male)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" name="Table 1295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300" name="Group 1300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296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97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98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299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301" name="Shape 1301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Independence</a:t>
            </a:r>
          </a:p>
        </p:txBody>
      </p:sp>
      <p:sp>
        <p:nvSpPr>
          <p:cNvPr id="1302" name="Shape 1302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303" name="Shape 1303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Are the probabilities of being male and Canadian independent?</a:t>
            </a:r>
          </a:p>
        </p:txBody>
      </p:sp>
      <p:sp>
        <p:nvSpPr>
          <p:cNvPr id="1304" name="Shape 1304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two events are independent if the product of their marginal probabilities</a:t>
            </a:r>
            <a:br/>
            <a:r>
              <a:t>equals the joint probability of those two events.</a:t>
            </a:r>
          </a:p>
        </p:txBody>
      </p:sp>
      <p:sp>
        <p:nvSpPr>
          <p:cNvPr id="1305" name="Shape 1305"/>
          <p:cNvSpPr/>
          <p:nvPr/>
        </p:nvSpPr>
        <p:spPr>
          <a:xfrm>
            <a:off x="5778500" y="2451100"/>
            <a:ext cx="454472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Pr(CDN,male) ?= Pr(CDN) Pr(male)</a:t>
            </a:r>
          </a:p>
        </p:txBody>
      </p:sp>
      <p:sp>
        <p:nvSpPr>
          <p:cNvPr id="1306" name="Shape 1306"/>
          <p:cNvSpPr/>
          <p:nvPr/>
        </p:nvSpPr>
        <p:spPr>
          <a:xfrm>
            <a:off x="5791200" y="2463800"/>
            <a:ext cx="1574800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07" name="Shape 1307"/>
          <p:cNvSpPr/>
          <p:nvPr/>
        </p:nvSpPr>
        <p:spPr>
          <a:xfrm>
            <a:off x="6819900" y="2832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3/40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" name="Table 1309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314" name="Group 1314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310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311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312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313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315" name="Shape 1315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Independence</a:t>
            </a:r>
          </a:p>
        </p:txBody>
      </p:sp>
      <p:sp>
        <p:nvSpPr>
          <p:cNvPr id="1316" name="Shape 1316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317" name="Shape 1317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Are the probabilities of being male and Canadian independent?</a:t>
            </a:r>
          </a:p>
        </p:txBody>
      </p:sp>
      <p:sp>
        <p:nvSpPr>
          <p:cNvPr id="1318" name="Shape 1318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two events are independent if the product of their marginal probabilities</a:t>
            </a:r>
            <a:br/>
            <a:r>
              <a:t>equals the joint probability of those two events.</a:t>
            </a:r>
          </a:p>
        </p:txBody>
      </p:sp>
      <p:sp>
        <p:nvSpPr>
          <p:cNvPr id="1319" name="Shape 1319"/>
          <p:cNvSpPr/>
          <p:nvPr/>
        </p:nvSpPr>
        <p:spPr>
          <a:xfrm>
            <a:off x="6819900" y="2832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3/40 ?= 5/40</a:t>
            </a:r>
            <a:r>
              <a:rPr u="none"/>
              <a:t> </a:t>
            </a:r>
          </a:p>
        </p:txBody>
      </p:sp>
      <p:sp>
        <p:nvSpPr>
          <p:cNvPr id="1320" name="Shape 1320"/>
          <p:cNvSpPr/>
          <p:nvPr/>
        </p:nvSpPr>
        <p:spPr>
          <a:xfrm>
            <a:off x="5778500" y="2451100"/>
            <a:ext cx="454472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Pr(CDN,male) ?= Pr(CDN) Pr(male)</a:t>
            </a:r>
          </a:p>
        </p:txBody>
      </p:sp>
      <p:sp>
        <p:nvSpPr>
          <p:cNvPr id="1321" name="Shape 1321"/>
          <p:cNvSpPr/>
          <p:nvPr/>
        </p:nvSpPr>
        <p:spPr>
          <a:xfrm>
            <a:off x="7618786" y="2463800"/>
            <a:ext cx="1029915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3" name="Table 1323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328" name="Group 1328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324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325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326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327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329" name="Shape 1329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Independence</a:t>
            </a:r>
          </a:p>
        </p:txBody>
      </p:sp>
      <p:sp>
        <p:nvSpPr>
          <p:cNvPr id="1330" name="Shape 1330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331" name="Shape 1331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Are the probabilities of being male and Canadian independent?</a:t>
            </a:r>
          </a:p>
        </p:txBody>
      </p:sp>
      <p:sp>
        <p:nvSpPr>
          <p:cNvPr id="1332" name="Shape 1332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two events are independent if the product of their marginal probabilities</a:t>
            </a:r>
            <a:br/>
            <a:r>
              <a:t>equals the joint probability of those two events.</a:t>
            </a:r>
          </a:p>
        </p:txBody>
      </p:sp>
      <p:sp>
        <p:nvSpPr>
          <p:cNvPr id="1333" name="Shape 1333"/>
          <p:cNvSpPr/>
          <p:nvPr/>
        </p:nvSpPr>
        <p:spPr>
          <a:xfrm>
            <a:off x="6819900" y="2832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3/40 ?= 5/40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1334" name="Shape 1334"/>
          <p:cNvSpPr/>
          <p:nvPr/>
        </p:nvSpPr>
        <p:spPr>
          <a:xfrm>
            <a:off x="5778500" y="2451100"/>
            <a:ext cx="454472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Pr(CDN,male) ?= Pr(CDN) Pr(male)</a:t>
            </a:r>
          </a:p>
        </p:txBody>
      </p:sp>
      <p:sp>
        <p:nvSpPr>
          <p:cNvPr id="1335" name="Shape 1335"/>
          <p:cNvSpPr/>
          <p:nvPr/>
        </p:nvSpPr>
        <p:spPr>
          <a:xfrm>
            <a:off x="8596686" y="2463800"/>
            <a:ext cx="1029915" cy="381000"/>
          </a:xfrm>
          <a:prstGeom prst="roundRect">
            <a:avLst>
              <a:gd name="adj" fmla="val 50000"/>
            </a:avLst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63500" dist="63500" dir="270000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7" name="Table 1337"/>
          <p:cNvGraphicFramePr/>
          <p:nvPr/>
        </p:nvGraphicFramePr>
        <p:xfrm>
          <a:off x="850900" y="2844800"/>
          <a:ext cx="4445000" cy="353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1111250"/>
                <a:gridCol w="1111250"/>
                <a:gridCol w="1111250"/>
                <a:gridCol w="1111250"/>
              </a:tblGrid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0"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 defTabSz="914400">
                        <a:lnSpc>
                          <a:spcPts val="4300"/>
                        </a:lnSpc>
                        <a:tabLst>
                          <a:tab pos="838200" algn="l"/>
                        </a:tabLst>
                        <a:defRPr sz="3600"/>
                      </a:pP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2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  <a:defRPr sz="1800"/>
                      </a:pPr>
                      <a:r>
                        <a:rPr sz="2400">
                          <a:latin typeface="Symbol"/>
                          <a:ea typeface="Symbol"/>
                          <a:cs typeface="Symbol"/>
                          <a:sym typeface="Symbol"/>
                        </a:rPr>
                        <a:t>Σ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42424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40/40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solidFill>
                        <a:srgbClr val="797979"/>
                      </a:solidFill>
                      <a:miter lim="400000"/>
                    </a:lnL>
                    <a:lnR w="12700">
                      <a:solidFill>
                        <a:srgbClr val="797979"/>
                      </a:solidFill>
                      <a:miter lim="400000"/>
                    </a:lnR>
                    <a:lnT w="12700">
                      <a:solidFill>
                        <a:srgbClr val="797979"/>
                      </a:solidFill>
                      <a:miter lim="400000"/>
                    </a:lnT>
                    <a:lnB w="1270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342" name="Group 1342"/>
          <p:cNvGrpSpPr/>
          <p:nvPr/>
        </p:nvGrpSpPr>
        <p:grpSpPr>
          <a:xfrm>
            <a:off x="1117600" y="2959100"/>
            <a:ext cx="3001211" cy="2565400"/>
            <a:chOff x="0" y="0"/>
            <a:chExt cx="3001210" cy="2565400"/>
          </a:xfrm>
        </p:grpSpPr>
        <p:pic>
          <p:nvPicPr>
            <p:cNvPr id="1338" name="F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23900"/>
              <a:ext cx="480660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339" name="M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1612900"/>
              <a:ext cx="335139" cy="9525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340" name="USflag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3600" y="0"/>
              <a:ext cx="1041400" cy="596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  <p:pic>
          <p:nvPicPr>
            <p:cNvPr id="1341" name="CDNflag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6600" y="0"/>
              <a:ext cx="994611" cy="60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270000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343" name="Shape 1343"/>
          <p:cNvSpPr/>
          <p:nvPr/>
        </p:nvSpPr>
        <p:spPr>
          <a:xfrm>
            <a:off x="6819900" y="3187700"/>
            <a:ext cx="58039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0.075 ≠ 0.047</a:t>
            </a:r>
          </a:p>
        </p:txBody>
      </p:sp>
      <p:sp>
        <p:nvSpPr>
          <p:cNvPr id="1344" name="Shape 1344"/>
          <p:cNvSpPr/>
          <p:nvPr/>
        </p:nvSpPr>
        <p:spPr>
          <a:xfrm>
            <a:off x="533400" y="1130300"/>
            <a:ext cx="63373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Independence</a:t>
            </a:r>
          </a:p>
        </p:txBody>
      </p:sp>
      <p:sp>
        <p:nvSpPr>
          <p:cNvPr id="1345" name="Shape 1345"/>
          <p:cNvSpPr/>
          <p:nvPr/>
        </p:nvSpPr>
        <p:spPr>
          <a:xfrm>
            <a:off x="2255936" y="139997"/>
            <a:ext cx="5648128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Brief Probabilistic Digression</a:t>
            </a:r>
          </a:p>
        </p:txBody>
      </p:sp>
      <p:sp>
        <p:nvSpPr>
          <p:cNvPr id="1346" name="Shape 1346"/>
          <p:cNvSpPr/>
          <p:nvPr/>
        </p:nvSpPr>
        <p:spPr>
          <a:xfrm>
            <a:off x="1358900" y="6731000"/>
            <a:ext cx="82931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spcBef>
                <a:spcPts val="2400"/>
              </a:spcBef>
              <a:tabLst/>
              <a:defRPr i="1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Are the probabilities of being male and Canadian independent?</a:t>
            </a:r>
          </a:p>
        </p:txBody>
      </p:sp>
      <p:sp>
        <p:nvSpPr>
          <p:cNvPr id="1347" name="Shape 1347"/>
          <p:cNvSpPr/>
          <p:nvPr/>
        </p:nvSpPr>
        <p:spPr>
          <a:xfrm>
            <a:off x="1003300" y="1549400"/>
            <a:ext cx="8178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two events are independent if the product of their marginal probabilities</a:t>
            </a:r>
            <a:br/>
            <a:r>
              <a:t>equals the joint probability of those two events.</a:t>
            </a:r>
          </a:p>
        </p:txBody>
      </p:sp>
      <p:sp>
        <p:nvSpPr>
          <p:cNvPr id="1348" name="Shape 1348"/>
          <p:cNvSpPr/>
          <p:nvPr/>
        </p:nvSpPr>
        <p:spPr>
          <a:xfrm>
            <a:off x="6819900" y="2832100"/>
            <a:ext cx="5803900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 u="sng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none"/>
              <a:t>3/40 ?= 5/40 </a:t>
            </a:r>
            <a:r>
              <a:rPr sz="1800" u="none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u="none"/>
              <a:t> 15/40</a:t>
            </a:r>
          </a:p>
        </p:txBody>
      </p:sp>
      <p:sp>
        <p:nvSpPr>
          <p:cNvPr id="1349" name="Shape 1349"/>
          <p:cNvSpPr/>
          <p:nvPr/>
        </p:nvSpPr>
        <p:spPr>
          <a:xfrm>
            <a:off x="5778500" y="2451100"/>
            <a:ext cx="454472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R="457200" algn="l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effectLst>
                  <a:outerShdw sx="100000" sy="100000" kx="0" ky="0" algn="b" rotWithShape="0" blurRad="63500" dist="63500" dir="2700000">
                    <a:srgbClr val="000000">
                      <a:alpha val="35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sng"/>
            </a:pPr>
            <a:r>
              <a:rPr u="none"/>
              <a:t>Pr(CDN,male) ?= Pr(CDN) Pr(male)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originalcolorbars10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6099"/>
            <a:ext cx="1016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Shape 1352"/>
          <p:cNvSpPr/>
          <p:nvPr/>
        </p:nvSpPr>
        <p:spPr>
          <a:xfrm>
            <a:off x="1662397" y="2015595"/>
            <a:ext cx="6989169" cy="18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-12700">
              <a:lnSpc>
                <a:spcPts val="4900"/>
              </a:lnSpc>
              <a:tabLst>
                <a:tab pos="977900" algn="l"/>
              </a:tabLst>
              <a:defRPr b="1" sz="4100">
                <a:solidFill>
                  <a:srgbClr val="FFFFFF"/>
                </a:solidFill>
                <a:effectLst>
                  <a:outerShdw sx="100000" sy="100000" kx="0" ky="0" algn="b" rotWithShape="0" blurRad="127000" dist="50800" dir="27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WE NOW RETURN TO OUR </a:t>
            </a:r>
            <a:br/>
            <a:r>
              <a:t>REGULARLY SCHEDULED </a:t>
            </a:r>
            <a:br/>
            <a:r>
              <a:t>PROGRAM</a:t>
            </a:r>
          </a:p>
        </p:txBody>
      </p:sp>
      <p:sp>
        <p:nvSpPr>
          <p:cNvPr id="1353" name="Shape 1353"/>
          <p:cNvSpPr/>
          <p:nvPr/>
        </p:nvSpPr>
        <p:spPr>
          <a:xfrm>
            <a:off x="1521420" y="139997"/>
            <a:ext cx="7117160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 Overview of Phylogenetic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356" name="Shape 1356"/>
          <p:cNvSpPr/>
          <p:nvPr/>
        </p:nvSpPr>
        <p:spPr>
          <a:xfrm>
            <a:off x="114300" y="19050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7" name="Shape 1357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Phylogenetic </a:t>
            </a:r>
            <a:r>
              <a:rPr>
                <a:solidFill>
                  <a:srgbClr val="424242"/>
                </a:solidFill>
              </a:rPr>
              <a:t>data &amp; the tree-topology and branch-length parameters</a:t>
            </a:r>
          </a:p>
        </p:txBody>
      </p:sp>
      <p:sp>
        <p:nvSpPr>
          <p:cNvPr id="1358" name="Shape 1358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A quick review of where we’ve been</a:t>
            </a:r>
          </a:p>
        </p:txBody>
      </p:sp>
      <p:sp>
        <p:nvSpPr>
          <p:cNvPr id="1359" name="Shape 1359"/>
          <p:cNvSpPr/>
          <p:nvPr/>
        </p:nvSpPr>
        <p:spPr>
          <a:xfrm>
            <a:off x="990600" y="22860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Making friends with some useful math</a:t>
            </a:r>
          </a:p>
        </p:txBody>
      </p:sp>
      <p:sp>
        <p:nvSpPr>
          <p:cNvPr id="1360" name="Shape 1360"/>
          <p:cNvSpPr/>
          <p:nvPr/>
        </p:nvSpPr>
        <p:spPr>
          <a:xfrm>
            <a:off x="635000" y="28067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Models of discrete character change</a:t>
            </a:r>
          </a:p>
        </p:txBody>
      </p:sp>
      <p:sp>
        <p:nvSpPr>
          <p:cNvPr id="1361" name="Shape 1361"/>
          <p:cNvSpPr/>
          <p:nvPr/>
        </p:nvSpPr>
        <p:spPr>
          <a:xfrm>
            <a:off x="990600" y="3187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Continuous-time Markov what now?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35000" y="1905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A very Brief introduction to some basic probability theory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/>
          <p:nvPr/>
        </p:nvSpPr>
        <p:spPr>
          <a:xfrm>
            <a:off x="4379019" y="139997"/>
            <a:ext cx="1401962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14300" y="2794000"/>
            <a:ext cx="469900" cy="342900"/>
          </a:xfrm>
          <a:prstGeom prst="rightArrow">
            <a:avLst>
              <a:gd name="adj1" fmla="val 54395"/>
              <a:gd name="adj2" fmla="val 70415"/>
            </a:avLst>
          </a:prstGeom>
          <a:solidFill>
            <a:srgbClr val="FF9300"/>
          </a:solidFill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66" name="Shape 1366"/>
          <p:cNvSpPr/>
          <p:nvPr/>
        </p:nvSpPr>
        <p:spPr>
          <a:xfrm>
            <a:off x="990600" y="1397000"/>
            <a:ext cx="8382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8382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424242"/>
                </a:solidFill>
              </a:rPr>
              <a:t>Phylogenetic </a:t>
            </a:r>
            <a:r>
              <a:rPr>
                <a:solidFill>
                  <a:srgbClr val="424242"/>
                </a:solidFill>
              </a:rPr>
              <a:t>data &amp; the tree-topology and branch-length parameters</a:t>
            </a:r>
          </a:p>
        </p:txBody>
      </p:sp>
      <p:sp>
        <p:nvSpPr>
          <p:cNvPr id="1367" name="Shape 1367"/>
          <p:cNvSpPr/>
          <p:nvPr/>
        </p:nvSpPr>
        <p:spPr>
          <a:xfrm>
            <a:off x="635000" y="1016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I. A quick review of where we’ve been</a:t>
            </a:r>
          </a:p>
        </p:txBody>
      </p:sp>
      <p:sp>
        <p:nvSpPr>
          <p:cNvPr id="1368" name="Shape 1368"/>
          <p:cNvSpPr/>
          <p:nvPr/>
        </p:nvSpPr>
        <p:spPr>
          <a:xfrm>
            <a:off x="990600" y="2286000"/>
            <a:ext cx="7239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Making friends with some useful math</a:t>
            </a:r>
          </a:p>
        </p:txBody>
      </p:sp>
      <p:sp>
        <p:nvSpPr>
          <p:cNvPr id="1369" name="Shape 1369"/>
          <p:cNvSpPr/>
          <p:nvPr/>
        </p:nvSpPr>
        <p:spPr>
          <a:xfrm>
            <a:off x="635000" y="28067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III. Models of discrete character change</a:t>
            </a:r>
          </a:p>
        </p:txBody>
      </p:sp>
      <p:sp>
        <p:nvSpPr>
          <p:cNvPr id="1370" name="Shape 1370"/>
          <p:cNvSpPr/>
          <p:nvPr/>
        </p:nvSpPr>
        <p:spPr>
          <a:xfrm>
            <a:off x="990600" y="3187700"/>
            <a:ext cx="800100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100"/>
              </a:lnSpc>
              <a:tabLst>
                <a:tab pos="8382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24242"/>
                </a:solidFill>
              </a:rPr>
              <a:t>Continuous-time Markov what now?</a:t>
            </a:r>
          </a:p>
        </p:txBody>
      </p:sp>
      <p:sp>
        <p:nvSpPr>
          <p:cNvPr id="1371" name="Shape 1371"/>
          <p:cNvSpPr/>
          <p:nvPr/>
        </p:nvSpPr>
        <p:spPr>
          <a:xfrm>
            <a:off x="635000" y="1905000"/>
            <a:ext cx="80010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tabLst>
                <a:tab pos="838200" algn="l"/>
              </a:tabLst>
              <a:defRPr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II. A very Brief introduction to some basic probability theory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374" name="Shape 1374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1375" name="Shape 1375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376" name="Shape 1376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1377" name="Shape 1377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1378" name="Shape 1378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1379" name="Shape 1379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1380" name="Shape 1380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1381" name="Shape 1381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382" name="Shape 1382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3" name="Shape 1383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1384" name="Shape 1384"/>
          <p:cNvSpPr/>
          <p:nvPr/>
        </p:nvSpPr>
        <p:spPr>
          <a:xfrm>
            <a:off x="2616200" y="2463800"/>
            <a:ext cx="1816100" cy="698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5" name="Shape 1385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/>
          <p:nvPr/>
        </p:nvSpPr>
        <p:spPr>
          <a:xfrm>
            <a:off x="8128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388" name="Shape 1388"/>
          <p:cNvSpPr/>
          <p:nvPr/>
        </p:nvSpPr>
        <p:spPr>
          <a:xfrm>
            <a:off x="812800" y="2476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alignment</a:t>
            </a:r>
          </a:p>
        </p:txBody>
      </p:sp>
      <p:sp>
        <p:nvSpPr>
          <p:cNvPr id="1389" name="Shape 1389"/>
          <p:cNvSpPr/>
          <p:nvPr/>
        </p:nvSpPr>
        <p:spPr>
          <a:xfrm>
            <a:off x="2755900" y="1936405"/>
            <a:ext cx="13335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390" name="Shape 1390"/>
          <p:cNvSpPr/>
          <p:nvPr/>
        </p:nvSpPr>
        <p:spPr>
          <a:xfrm>
            <a:off x="7289800" y="1828800"/>
            <a:ext cx="1623822" cy="62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5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Parameter</a:t>
            </a:r>
          </a:p>
          <a:p>
            <a:pPr algn="l"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Estimates</a:t>
            </a:r>
          </a:p>
        </p:txBody>
      </p:sp>
      <p:sp>
        <p:nvSpPr>
          <p:cNvPr id="1391" name="Shape 1391"/>
          <p:cNvSpPr/>
          <p:nvPr/>
        </p:nvSpPr>
        <p:spPr>
          <a:xfrm>
            <a:off x="2755900" y="2476500"/>
            <a:ext cx="19304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tree with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branch lengths</a:t>
            </a:r>
          </a:p>
        </p:txBody>
      </p:sp>
      <p:sp>
        <p:nvSpPr>
          <p:cNvPr id="1392" name="Shape 1392"/>
          <p:cNvSpPr/>
          <p:nvPr/>
        </p:nvSpPr>
        <p:spPr>
          <a:xfrm>
            <a:off x="2755900" y="3111500"/>
            <a:ext cx="13335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1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substitution</a:t>
            </a:r>
          </a:p>
          <a:p>
            <a:pPr algn="l"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</a:t>
            </a:r>
          </a:p>
        </p:txBody>
      </p:sp>
      <p:sp>
        <p:nvSpPr>
          <p:cNvPr id="1393" name="Shape 1393"/>
          <p:cNvSpPr/>
          <p:nvPr/>
        </p:nvSpPr>
        <p:spPr>
          <a:xfrm>
            <a:off x="4984750" y="1231900"/>
            <a:ext cx="1333500" cy="68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4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b="1" sz="20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Inference Method</a:t>
            </a:r>
          </a:p>
        </p:txBody>
      </p:sp>
      <p:sp>
        <p:nvSpPr>
          <p:cNvPr id="1394" name="Shape 1394"/>
          <p:cNvSpPr/>
          <p:nvPr/>
        </p:nvSpPr>
        <p:spPr>
          <a:xfrm>
            <a:off x="4686300" y="2476500"/>
            <a:ext cx="1930400" cy="58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8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1395" name="Shape 1395"/>
          <p:cNvSpPr/>
          <p:nvPr/>
        </p:nvSpPr>
        <p:spPr>
          <a:xfrm>
            <a:off x="4686300" y="3187700"/>
            <a:ext cx="1930400" cy="5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6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Bayesian inference</a:t>
            </a:r>
          </a:p>
        </p:txBody>
      </p:sp>
      <p:sp>
        <p:nvSpPr>
          <p:cNvPr id="1396" name="Shape 1396"/>
          <p:cNvSpPr/>
          <p:nvPr/>
        </p:nvSpPr>
        <p:spPr>
          <a:xfrm>
            <a:off x="4419600" y="2006600"/>
            <a:ext cx="2692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7" name="Shape 1397"/>
          <p:cNvSpPr/>
          <p:nvPr/>
        </p:nvSpPr>
        <p:spPr>
          <a:xfrm>
            <a:off x="866378" y="139997"/>
            <a:ext cx="8427244" cy="558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Statistical Estimation of Phylogeny: An Outline</a:t>
            </a:r>
          </a:p>
        </p:txBody>
      </p:sp>
      <p:sp>
        <p:nvSpPr>
          <p:cNvPr id="1398" name="Shape 1398"/>
          <p:cNvSpPr/>
          <p:nvPr/>
        </p:nvSpPr>
        <p:spPr>
          <a:xfrm>
            <a:off x="2616200" y="3098800"/>
            <a:ext cx="1816100" cy="698500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127000" dist="50800" dir="2700000">
              <a:srgbClr val="000000">
                <a:alpha val="14999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tabLst>
                <a:tab pos="838200" algn="l"/>
              </a:tabLst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9" name="Shape 1399"/>
          <p:cNvSpPr/>
          <p:nvPr/>
        </p:nvSpPr>
        <p:spPr>
          <a:xfrm>
            <a:off x="7289800" y="2476500"/>
            <a:ext cx="19304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387600" algn="l"/>
              </a:tabLst>
              <a:defRPr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phylogeny &amp; other model parameters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蘋果儷中黑"/>
        <a:ea typeface="蘋果儷中黑"/>
        <a:cs typeface="蘋果儷中黑"/>
      </a:majorFont>
      <a:minorFont>
        <a:latin typeface="蘋果儷中黑"/>
        <a:ea typeface="蘋果儷中黑"/>
        <a:cs typeface="蘋果儷中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838200" algn="l"/>
          </a:tabLst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838200" algn="l"/>
          </a:tabLst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蘋果儷中黑"/>
        <a:ea typeface="蘋果儷中黑"/>
        <a:cs typeface="蘋果儷中黑"/>
      </a:majorFont>
      <a:minorFont>
        <a:latin typeface="蘋果儷中黑"/>
        <a:ea typeface="蘋果儷中黑"/>
        <a:cs typeface="蘋果儷中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838200" algn="l"/>
          </a:tabLst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838200" algn="l"/>
          </a:tabLst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